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76" r:id="rId3"/>
    <p:sldMasterId id="2147483684" r:id="rId4"/>
  </p:sldMasterIdLst>
  <p:notesMasterIdLst>
    <p:notesMasterId r:id="rId64"/>
  </p:notesMasterIdLst>
  <p:handoutMasterIdLst>
    <p:handoutMasterId r:id="rId65"/>
  </p:handoutMasterIdLst>
  <p:sldIdLst>
    <p:sldId id="256" r:id="rId5"/>
    <p:sldId id="322" r:id="rId6"/>
    <p:sldId id="273" r:id="rId7"/>
    <p:sldId id="257" r:id="rId8"/>
    <p:sldId id="323" r:id="rId9"/>
    <p:sldId id="260" r:id="rId10"/>
    <p:sldId id="326" r:id="rId11"/>
    <p:sldId id="324" r:id="rId12"/>
    <p:sldId id="325" r:id="rId13"/>
    <p:sldId id="277" r:id="rId14"/>
    <p:sldId id="284" r:id="rId15"/>
    <p:sldId id="261" r:id="rId16"/>
    <p:sldId id="270" r:id="rId17"/>
    <p:sldId id="283" r:id="rId18"/>
    <p:sldId id="265" r:id="rId19"/>
    <p:sldId id="276" r:id="rId20"/>
    <p:sldId id="306" r:id="rId21"/>
    <p:sldId id="262" r:id="rId22"/>
    <p:sldId id="266" r:id="rId23"/>
    <p:sldId id="267" r:id="rId24"/>
    <p:sldId id="268" r:id="rId25"/>
    <p:sldId id="269" r:id="rId26"/>
    <p:sldId id="308" r:id="rId27"/>
    <p:sldId id="309" r:id="rId28"/>
    <p:sldId id="310" r:id="rId29"/>
    <p:sldId id="321" r:id="rId30"/>
    <p:sldId id="319" r:id="rId31"/>
    <p:sldId id="290" r:id="rId32"/>
    <p:sldId id="295" r:id="rId33"/>
    <p:sldId id="291" r:id="rId34"/>
    <p:sldId id="292" r:id="rId35"/>
    <p:sldId id="294" r:id="rId36"/>
    <p:sldId id="289" r:id="rId37"/>
    <p:sldId id="311" r:id="rId38"/>
    <p:sldId id="279" r:id="rId39"/>
    <p:sldId id="281" r:id="rId40"/>
    <p:sldId id="278" r:id="rId41"/>
    <p:sldId id="285" r:id="rId42"/>
    <p:sldId id="316" r:id="rId43"/>
    <p:sldId id="296" r:id="rId44"/>
    <p:sldId id="300" r:id="rId45"/>
    <p:sldId id="301" r:id="rId46"/>
    <p:sldId id="303" r:id="rId47"/>
    <p:sldId id="297" r:id="rId48"/>
    <p:sldId id="305" r:id="rId49"/>
    <p:sldId id="298" r:id="rId50"/>
    <p:sldId id="312" r:id="rId51"/>
    <p:sldId id="299" r:id="rId52"/>
    <p:sldId id="317" r:id="rId53"/>
    <p:sldId id="318" r:id="rId54"/>
    <p:sldId id="304" r:id="rId55"/>
    <p:sldId id="320" r:id="rId56"/>
    <p:sldId id="315" r:id="rId57"/>
    <p:sldId id="302" r:id="rId58"/>
    <p:sldId id="327" r:id="rId59"/>
    <p:sldId id="313" r:id="rId60"/>
    <p:sldId id="328" r:id="rId61"/>
    <p:sldId id="314" r:id="rId62"/>
    <p:sldId id="264" r:id="rId63"/>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DA0714D9-A5D2-45CD-A7EA-2603B9D8C636}">
          <p14:sldIdLst>
            <p14:sldId id="256"/>
            <p14:sldId id="322"/>
            <p14:sldId id="273"/>
            <p14:sldId id="257"/>
            <p14:sldId id="323"/>
            <p14:sldId id="260"/>
            <p14:sldId id="326"/>
            <p14:sldId id="324"/>
            <p14:sldId id="325"/>
            <p14:sldId id="277"/>
            <p14:sldId id="284"/>
            <p14:sldId id="261"/>
            <p14:sldId id="270"/>
            <p14:sldId id="283"/>
            <p14:sldId id="265"/>
            <p14:sldId id="276"/>
            <p14:sldId id="306"/>
            <p14:sldId id="262"/>
            <p14:sldId id="266"/>
            <p14:sldId id="267"/>
            <p14:sldId id="268"/>
            <p14:sldId id="269"/>
            <p14:sldId id="308"/>
            <p14:sldId id="309"/>
            <p14:sldId id="310"/>
            <p14:sldId id="321"/>
            <p14:sldId id="319"/>
            <p14:sldId id="290"/>
            <p14:sldId id="295"/>
            <p14:sldId id="291"/>
            <p14:sldId id="292"/>
            <p14:sldId id="294"/>
            <p14:sldId id="289"/>
            <p14:sldId id="311"/>
          </p14:sldIdLst>
        </p14:section>
        <p14:section name="Traditional OGC API" id="{EA3FC6FF-460B-410C-B9FE-F21EDC7AB541}">
          <p14:sldIdLst>
            <p14:sldId id="279"/>
            <p14:sldId id="281"/>
            <p14:sldId id="278"/>
          </p14:sldIdLst>
        </p14:section>
        <p14:section name="OpenAPI" id="{1CE1C8BD-74B1-4E40-BDE0-83BB31B32C8C}">
          <p14:sldIdLst>
            <p14:sldId id="285"/>
            <p14:sldId id="316"/>
            <p14:sldId id="296"/>
            <p14:sldId id="300"/>
            <p14:sldId id="301"/>
            <p14:sldId id="303"/>
            <p14:sldId id="297"/>
            <p14:sldId id="305"/>
            <p14:sldId id="298"/>
            <p14:sldId id="312"/>
            <p14:sldId id="299"/>
            <p14:sldId id="317"/>
            <p14:sldId id="318"/>
            <p14:sldId id="304"/>
            <p14:sldId id="320"/>
            <p14:sldId id="315"/>
            <p14:sldId id="302"/>
            <p14:sldId id="327"/>
          </p14:sldIdLst>
        </p14:section>
        <p14:section name="Summary" id="{9B12F37B-8B65-46C1-9E3A-1EA207310D07}">
          <p14:sldIdLst>
            <p14:sldId id="313"/>
            <p14:sldId id="328"/>
            <p14:sldId id="314"/>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2" autoAdjust="0"/>
    <p:restoredTop sz="78256" autoAdjust="0"/>
  </p:normalViewPr>
  <p:slideViewPr>
    <p:cSldViewPr snapToGrid="0">
      <p:cViewPr varScale="1">
        <p:scale>
          <a:sx n="129" d="100"/>
          <a:sy n="129" d="100"/>
        </p:scale>
        <p:origin x="180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F3F42BAE-6980-48CC-8E54-FEB17438F969}" type="datetime1">
              <a:rPr lang="de-DE" smtClean="0"/>
              <a:t>24.04.2023</a:t>
            </a:fld>
            <a:endParaRPr lang="de-DE"/>
          </a:p>
        </p:txBody>
      </p:sp>
      <p:sp>
        <p:nvSpPr>
          <p:cNvPr id="4" name="Fußzeilenplatzhalt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r>
              <a:rPr lang="de-DE"/>
              <a:t>Studienbereich - Vorname Name I Event I Datum</a:t>
            </a:r>
          </a:p>
        </p:txBody>
      </p:sp>
      <p:sp>
        <p:nvSpPr>
          <p:cNvPr id="5" name="Foliennummernplatzhalt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E1EAEB3-906A-46B3-A4C2-FE8965C137C8}" type="slidenum">
              <a:rPr lang="de-DE" smtClean="0"/>
              <a:t>‹Nr.›</a:t>
            </a:fld>
            <a:endParaRPr lang="de-DE"/>
          </a:p>
        </p:txBody>
      </p:sp>
    </p:spTree>
    <p:extLst>
      <p:ext uri="{BB962C8B-B14F-4D97-AF65-F5344CB8AC3E}">
        <p14:creationId xmlns:p14="http://schemas.microsoft.com/office/powerpoint/2010/main" val="15547030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0F5D081-99F5-4E55-9335-A3F121243165}" type="datetime1">
              <a:rPr lang="de-DE" smtClean="0"/>
              <a:t>24.04.2023</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r>
              <a:rPr lang="de-DE"/>
              <a:t>Studienbereich - Vorname Name I Event I Datum</a:t>
            </a:r>
          </a:p>
        </p:txBody>
      </p:sp>
      <p:sp>
        <p:nvSpPr>
          <p:cNvPr id="7" name="Foliennummernplatzhalt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BCB2680-7E29-4B0C-A48D-7272DF867F6C}" type="slidenum">
              <a:rPr lang="de-DE" smtClean="0"/>
              <a:t>‹Nr.›</a:t>
            </a:fld>
            <a:endParaRPr lang="de-DE"/>
          </a:p>
        </p:txBody>
      </p:sp>
    </p:spTree>
    <p:extLst>
      <p:ext uri="{BB962C8B-B14F-4D97-AF65-F5344CB8AC3E}">
        <p14:creationId xmlns:p14="http://schemas.microsoft.com/office/powerpoint/2010/main" val="90736608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nteractive-instruments.github.io/ldproxy/"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sverre.iversen@ngu.n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effectLst/>
                <a:latin typeface="+mn-lt"/>
                <a:ea typeface="+mn-ea"/>
                <a:cs typeface="+mn-cs"/>
              </a:rPr>
              <a:t>I would like to make a presentation at ICC 2023. Unfortunately I cannot deliver a paper, but the topic should be very interesting and should be included in the "map and the internet" sessions if accepted. I have been told that as of today you have too few presentations for the conference.</a:t>
            </a:r>
            <a:endParaRPr lang="en-US" dirty="0" smtClean="0"/>
          </a:p>
          <a:p>
            <a:r>
              <a:rPr lang="en-US" sz="1200" kern="1200" dirty="0" smtClean="0">
                <a:solidFill>
                  <a:schemeClr val="tx1"/>
                </a:solidFill>
                <a:effectLst/>
                <a:latin typeface="+mn-lt"/>
                <a:ea typeface="+mn-ea"/>
                <a:cs typeface="+mn-cs"/>
              </a:rPr>
              <a:t>OGC API - Features is a standard that offers the ability to create, modify and search for spatial data. In previous standards, so-called APIs were only machine-readable, but the new standard also offers a human-readable and cartographic entry where you can familiarize yourself with the data. Related data can also be chained together so that one can walk through the objects in the data set / model.</a:t>
            </a:r>
            <a:endParaRPr lang="en-US" dirty="0" smtClean="0"/>
          </a:p>
          <a:p>
            <a:r>
              <a:rPr lang="en-US" sz="1200" kern="1200" dirty="0" smtClean="0">
                <a:solidFill>
                  <a:schemeClr val="tx1"/>
                </a:solidFill>
                <a:effectLst/>
                <a:latin typeface="+mn-lt"/>
                <a:ea typeface="+mn-ea"/>
                <a:cs typeface="+mn-cs"/>
              </a:rPr>
              <a:t>Why a new standard?: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Easier and direct access and search of </a:t>
            </a:r>
            <a:r>
              <a:rPr lang="en-US" sz="1200" kern="1200" dirty="0" err="1" smtClean="0">
                <a:solidFill>
                  <a:schemeClr val="tx1"/>
                </a:solidFill>
                <a:effectLst/>
                <a:latin typeface="+mn-lt"/>
                <a:ea typeface="+mn-ea"/>
                <a:cs typeface="+mn-cs"/>
              </a:rPr>
              <a:t>geodata</a:t>
            </a:r>
            <a:r>
              <a:rPr lang="en-US" sz="1200" kern="1200" dirty="0" smtClean="0">
                <a:solidFill>
                  <a:schemeClr val="tx1"/>
                </a:solidFill>
                <a:effectLst/>
                <a:latin typeface="+mn-lt"/>
                <a:ea typeface="+mn-ea"/>
                <a:cs typeface="+mn-cs"/>
              </a:rPr>
              <a:t> (both human-readable and machine-readable)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Custom modern web development (</a:t>
            </a:r>
            <a:r>
              <a:rPr lang="en-US" sz="1200" kern="1200" dirty="0" err="1" smtClean="0">
                <a:solidFill>
                  <a:schemeClr val="tx1"/>
                </a:solidFill>
                <a:effectLst/>
                <a:latin typeface="+mn-lt"/>
                <a:ea typeface="+mn-ea"/>
                <a:cs typeface="+mn-cs"/>
              </a:rPr>
              <a:t>Javascript</a:t>
            </a:r>
            <a:r>
              <a:rPr lang="en-US" sz="1200" kern="1200" dirty="0" smtClean="0">
                <a:solidFill>
                  <a:schemeClr val="tx1"/>
                </a:solidFill>
                <a:effectLst/>
                <a:latin typeface="+mn-lt"/>
                <a:ea typeface="+mn-ea"/>
                <a:cs typeface="+mn-cs"/>
              </a:rPr>
              <a:t>, JSON)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Constructed as "building blocks" that can be used to assemble new APIs</a:t>
            </a:r>
            <a:endParaRPr lang="en-US" dirty="0" smtClean="0"/>
          </a:p>
          <a:p>
            <a:r>
              <a:rPr lang="en-US" sz="1200" kern="1200" dirty="0" smtClean="0">
                <a:solidFill>
                  <a:schemeClr val="tx1"/>
                </a:solidFill>
                <a:effectLst/>
                <a:latin typeface="+mn-lt"/>
                <a:ea typeface="+mn-ea"/>
                <a:cs typeface="+mn-cs"/>
              </a:rPr>
              <a:t>There are several implementations of the standard and I will show examples from "</a:t>
            </a:r>
            <a:r>
              <a:rPr lang="en-US" sz="1200" kern="1200" dirty="0" err="1" smtClean="0">
                <a:solidFill>
                  <a:schemeClr val="tx1"/>
                </a:solidFill>
                <a:effectLst/>
                <a:latin typeface="+mn-lt"/>
                <a:ea typeface="+mn-ea"/>
                <a:cs typeface="+mn-cs"/>
              </a:rPr>
              <a:t>ldproxy</a:t>
            </a:r>
            <a:r>
              <a:rPr lang="en-US" sz="1200" kern="1200" dirty="0" smtClean="0">
                <a:solidFill>
                  <a:schemeClr val="tx1"/>
                </a:solidFill>
                <a:effectLst/>
                <a:latin typeface="+mn-lt"/>
                <a:ea typeface="+mn-ea"/>
                <a:cs typeface="+mn-cs"/>
              </a:rPr>
              <a:t>" which is implemented by "Interactive instruments" -</a:t>
            </a:r>
            <a:r>
              <a:rPr lang="en-US" sz="1200" kern="1200" dirty="0" smtClean="0">
                <a:solidFill>
                  <a:schemeClr val="tx1"/>
                </a:solidFill>
                <a:effectLst/>
                <a:latin typeface="+mn-lt"/>
                <a:ea typeface="+mn-ea"/>
                <a:cs typeface="+mn-cs"/>
                <a:hlinkClick r:id="rId3"/>
              </a:rPr>
              <a:t>https://interactive-instruments.github.io/</a:t>
            </a:r>
            <a:r>
              <a:rPr lang="en-US" sz="1200" kern="1200" dirty="0" err="1" smtClean="0">
                <a:solidFill>
                  <a:schemeClr val="tx1"/>
                </a:solidFill>
                <a:effectLst/>
                <a:latin typeface="+mn-lt"/>
                <a:ea typeface="+mn-ea"/>
                <a:cs typeface="+mn-cs"/>
                <a:hlinkClick r:id="rId3"/>
              </a:rPr>
              <a:t>ldproxy</a:t>
            </a:r>
            <a:r>
              <a:rPr lang="en-US" sz="1200" kern="1200" dirty="0" smtClean="0">
                <a:solidFill>
                  <a:schemeClr val="tx1"/>
                </a:solidFill>
                <a:effectLst/>
                <a:latin typeface="+mn-lt"/>
                <a:ea typeface="+mn-ea"/>
                <a:cs typeface="+mn-cs"/>
                <a:hlinkClick r:id="rId3"/>
              </a:rPr>
              <a:t>/</a:t>
            </a:r>
            <a:endParaRPr lang="en-US" dirty="0" smtClean="0"/>
          </a:p>
          <a:p>
            <a:r>
              <a:rPr lang="en-US" sz="1200" kern="1200" dirty="0" smtClean="0">
                <a:solidFill>
                  <a:schemeClr val="tx1"/>
                </a:solidFill>
                <a:effectLst/>
                <a:latin typeface="+mn-lt"/>
                <a:ea typeface="+mn-ea"/>
                <a:cs typeface="+mn-cs"/>
              </a:rPr>
              <a:t>I will show examples of:</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filtering (search) both human- and machine readable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navigation in the datasets and linked datasets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how to build </a:t>
            </a:r>
            <a:r>
              <a:rPr lang="en-US" sz="1200" kern="1200" dirty="0" err="1" smtClean="0">
                <a:solidFill>
                  <a:schemeClr val="tx1"/>
                </a:solidFill>
                <a:effectLst/>
                <a:latin typeface="+mn-lt"/>
                <a:ea typeface="+mn-ea"/>
                <a:cs typeface="+mn-cs"/>
              </a:rPr>
              <a:t>chartography</a:t>
            </a:r>
            <a:r>
              <a:rPr lang="en-US" sz="1200" kern="1200" dirty="0" smtClean="0">
                <a:solidFill>
                  <a:schemeClr val="tx1"/>
                </a:solidFill>
                <a:effectLst/>
                <a:latin typeface="+mn-lt"/>
                <a:ea typeface="+mn-ea"/>
                <a:cs typeface="+mn-cs"/>
              </a:rPr>
              <a:t> (symbolization)</a:t>
            </a:r>
            <a:endParaRPr lang="en-US" dirty="0" smtClean="0"/>
          </a:p>
          <a:p>
            <a:r>
              <a:rPr lang="en-US" sz="1200" kern="1200" dirty="0" smtClean="0">
                <a:solidFill>
                  <a:schemeClr val="tx1"/>
                </a:solidFill>
                <a:effectLst/>
                <a:latin typeface="+mn-lt"/>
                <a:ea typeface="+mn-ea"/>
                <a:cs typeface="+mn-cs"/>
              </a:rPr>
              <a:t>Finely I will </a:t>
            </a:r>
            <a:r>
              <a:rPr lang="en-US" sz="1200" kern="1200" dirty="0" err="1" smtClean="0">
                <a:solidFill>
                  <a:schemeClr val="tx1"/>
                </a:solidFill>
                <a:effectLst/>
                <a:latin typeface="+mn-lt"/>
                <a:ea typeface="+mn-ea"/>
                <a:cs typeface="+mn-cs"/>
              </a:rPr>
              <a:t>disuss</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complex data and </a:t>
            </a:r>
            <a:r>
              <a:rPr lang="en-US" sz="1200" kern="1200" dirty="0" err="1" smtClean="0">
                <a:solidFill>
                  <a:schemeClr val="tx1"/>
                </a:solidFill>
                <a:effectLst/>
                <a:latin typeface="+mn-lt"/>
                <a:ea typeface="+mn-ea"/>
                <a:cs typeface="+mn-cs"/>
              </a:rPr>
              <a:t>properies</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import in QGIS &amp; ArcGIS</a:t>
            </a:r>
            <a:endParaRPr lang="en-US" dirty="0" smtClean="0"/>
          </a:p>
          <a:p>
            <a:r>
              <a:rPr lang="en-US" sz="1200" kern="1200" dirty="0" smtClean="0">
                <a:solidFill>
                  <a:schemeClr val="tx1"/>
                </a:solidFill>
                <a:effectLst/>
                <a:latin typeface="+mn-lt"/>
                <a:ea typeface="+mn-ea"/>
                <a:cs typeface="+mn-cs"/>
              </a:rPr>
              <a:t>Kind Regards</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Sverre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Iversen</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Geological Survey of Norway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Commission on Maps and the Internet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hlinkClick r:id="rId4"/>
              </a:rPr>
              <a:t>sverre.iversen@ngu.no</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Tel +4741688041</a:t>
            </a:r>
            <a:endParaRPr lang="en-US" dirty="0" smtClean="0"/>
          </a:p>
          <a:p>
            <a:endParaRPr lang="de-DE" dirty="0"/>
          </a:p>
        </p:txBody>
      </p:sp>
      <p:sp>
        <p:nvSpPr>
          <p:cNvPr id="4" name="Datumsplatzhalter 3"/>
          <p:cNvSpPr>
            <a:spLocks noGrp="1"/>
          </p:cNvSpPr>
          <p:nvPr>
            <p:ph type="dt" idx="10"/>
          </p:nvPr>
        </p:nvSpPr>
        <p:spPr/>
        <p:txBody>
          <a:bodyPr/>
          <a:lstStyle/>
          <a:p>
            <a:fld id="{60F5D081-99F5-4E55-9335-A3F121243165}" type="datetime1">
              <a:rPr lang="de-DE" smtClean="0"/>
              <a:t>24.04.2023</a:t>
            </a:fld>
            <a:endParaRPr lang="de-DE"/>
          </a:p>
        </p:txBody>
      </p:sp>
      <p:sp>
        <p:nvSpPr>
          <p:cNvPr id="5" name="Fußzeilenplatzhalter 4"/>
          <p:cNvSpPr>
            <a:spLocks noGrp="1"/>
          </p:cNvSpPr>
          <p:nvPr>
            <p:ph type="ftr" sz="quarter" idx="11"/>
          </p:nvPr>
        </p:nvSpPr>
        <p:spPr/>
        <p:txBody>
          <a:bodyPr/>
          <a:lstStyle/>
          <a:p>
            <a:r>
              <a:rPr lang="de-DE" smtClean="0"/>
              <a:t>Studienbereich - Vorname Name I Event I Datum</a:t>
            </a:r>
            <a:endParaRPr lang="de-DE"/>
          </a:p>
        </p:txBody>
      </p:sp>
      <p:sp>
        <p:nvSpPr>
          <p:cNvPr id="6" name="Foliennummernplatzhalter 5"/>
          <p:cNvSpPr>
            <a:spLocks noGrp="1"/>
          </p:cNvSpPr>
          <p:nvPr>
            <p:ph type="sldNum" sz="quarter" idx="12"/>
          </p:nvPr>
        </p:nvSpPr>
        <p:spPr/>
        <p:txBody>
          <a:bodyPr/>
          <a:lstStyle/>
          <a:p>
            <a:fld id="{DBCB2680-7E29-4B0C-A48D-7272DF867F6C}" type="slidenum">
              <a:rPr lang="de-DE" smtClean="0"/>
              <a:t>1</a:t>
            </a:fld>
            <a:endParaRPr lang="de-DE"/>
          </a:p>
        </p:txBody>
      </p:sp>
    </p:spTree>
    <p:extLst>
      <p:ext uri="{BB962C8B-B14F-4D97-AF65-F5344CB8AC3E}">
        <p14:creationId xmlns:p14="http://schemas.microsoft.com/office/powerpoint/2010/main" val="3882427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0F5D081-99F5-4E55-9335-A3F121243165}" type="datetime1">
              <a:rPr lang="de-DE" smtClean="0"/>
              <a:t>24.04.2023</a:t>
            </a:fld>
            <a:endParaRPr lang="de-DE"/>
          </a:p>
        </p:txBody>
      </p:sp>
      <p:sp>
        <p:nvSpPr>
          <p:cNvPr id="5" name="Fußzeilenplatzhalter 4"/>
          <p:cNvSpPr>
            <a:spLocks noGrp="1"/>
          </p:cNvSpPr>
          <p:nvPr>
            <p:ph type="ftr" sz="quarter" idx="11"/>
          </p:nvPr>
        </p:nvSpPr>
        <p:spPr/>
        <p:txBody>
          <a:bodyPr/>
          <a:lstStyle/>
          <a:p>
            <a:r>
              <a:rPr lang="de-DE" smtClean="0"/>
              <a:t>Studienbereich - Vorname Name I Event I Datum</a:t>
            </a:r>
            <a:endParaRPr lang="de-DE"/>
          </a:p>
        </p:txBody>
      </p:sp>
      <p:sp>
        <p:nvSpPr>
          <p:cNvPr id="6" name="Foliennummernplatzhalter 5"/>
          <p:cNvSpPr>
            <a:spLocks noGrp="1"/>
          </p:cNvSpPr>
          <p:nvPr>
            <p:ph type="sldNum" sz="quarter" idx="12"/>
          </p:nvPr>
        </p:nvSpPr>
        <p:spPr/>
        <p:txBody>
          <a:bodyPr/>
          <a:lstStyle/>
          <a:p>
            <a:fld id="{DBCB2680-7E29-4B0C-A48D-7272DF867F6C}" type="slidenum">
              <a:rPr lang="de-DE" smtClean="0"/>
              <a:t>29</a:t>
            </a:fld>
            <a:endParaRPr lang="de-DE"/>
          </a:p>
        </p:txBody>
      </p:sp>
    </p:spTree>
    <p:extLst>
      <p:ext uri="{BB962C8B-B14F-4D97-AF65-F5344CB8AC3E}">
        <p14:creationId xmlns:p14="http://schemas.microsoft.com/office/powerpoint/2010/main" val="2283035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 </a:t>
            </a:r>
            <a:r>
              <a:rPr lang="en-US" dirty="0" err="1" smtClean="0"/>
              <a:t>GeoJSON</a:t>
            </a:r>
            <a:r>
              <a:rPr lang="en-US" dirty="0" smtClean="0"/>
              <a:t> object with the type "</a:t>
            </a:r>
            <a:r>
              <a:rPr lang="en-US" dirty="0" err="1" smtClean="0"/>
              <a:t>FeatureCollection</a:t>
            </a:r>
            <a:r>
              <a:rPr lang="en-US" dirty="0" smtClean="0"/>
              <a:t>" is a </a:t>
            </a:r>
            <a:r>
              <a:rPr lang="en-US" dirty="0" err="1" smtClean="0"/>
              <a:t>FeatureCollection</a:t>
            </a:r>
            <a:r>
              <a:rPr lang="en-US" dirty="0" smtClean="0"/>
              <a:t> object. A </a:t>
            </a:r>
            <a:r>
              <a:rPr lang="en-US" dirty="0" err="1" smtClean="0"/>
              <a:t>FeatureCollection</a:t>
            </a:r>
            <a:r>
              <a:rPr lang="en-US" dirty="0" smtClean="0"/>
              <a:t> object has a member with the name "features". The value of "features" is a JSON array. Each element of the array is a Feature object as defined above. It is possible for this array to be empty.</a:t>
            </a:r>
          </a:p>
          <a:p>
            <a:endParaRPr lang="en-US" dirty="0" smtClean="0"/>
          </a:p>
          <a:p>
            <a:r>
              <a:rPr lang="en-US" dirty="0" smtClean="0"/>
              <a:t>A position is an array of numbers. There MUST be two or more elements. The first two elements are longitude and latitude, or easting and northing, precisely in that order and using decimal numbers. Altitude or elevation MAY be included as an optional third element.</a:t>
            </a:r>
          </a:p>
          <a:p>
            <a:endParaRPr lang="en-US" dirty="0" smtClean="0"/>
          </a:p>
          <a:p>
            <a:r>
              <a:rPr lang="en-US" dirty="0" smtClean="0"/>
              <a:t>A </a:t>
            </a:r>
            <a:r>
              <a:rPr lang="en-US" dirty="0" err="1" smtClean="0"/>
              <a:t>GeoJSON</a:t>
            </a:r>
            <a:r>
              <a:rPr lang="en-US" dirty="0" smtClean="0"/>
              <a:t> object MAY have a member named "</a:t>
            </a:r>
            <a:r>
              <a:rPr lang="en-US" dirty="0" err="1" smtClean="0"/>
              <a:t>bbox</a:t>
            </a:r>
            <a:r>
              <a:rPr lang="en-US" dirty="0" smtClean="0"/>
              <a:t>" to include information on the coordinate range for its Geometries, Features, or </a:t>
            </a:r>
            <a:r>
              <a:rPr lang="en-US" dirty="0" err="1" smtClean="0"/>
              <a:t>FeatureCollections</a:t>
            </a:r>
            <a:r>
              <a:rPr lang="en-US" dirty="0" smtClean="0"/>
              <a:t>. The value of the </a:t>
            </a:r>
            <a:r>
              <a:rPr lang="en-US" dirty="0" err="1" smtClean="0"/>
              <a:t>bbox</a:t>
            </a:r>
            <a:r>
              <a:rPr lang="en-US" dirty="0" smtClean="0"/>
              <a:t> member MUST be an array of length 2*n where n is the number of dimensions represented in the contained geometries, with all axes of the most southwesterly point followed by all axes of the more northeasterly point. The axes order of a </a:t>
            </a:r>
            <a:r>
              <a:rPr lang="en-US" dirty="0" err="1" smtClean="0"/>
              <a:t>bbox</a:t>
            </a:r>
            <a:r>
              <a:rPr lang="en-US" dirty="0" smtClean="0"/>
              <a:t> follows the axes order of geometries.</a:t>
            </a:r>
            <a:endParaRPr lang="de-DE" dirty="0"/>
          </a:p>
        </p:txBody>
      </p:sp>
      <p:sp>
        <p:nvSpPr>
          <p:cNvPr id="4" name="Datumsplatzhalter 3"/>
          <p:cNvSpPr>
            <a:spLocks noGrp="1"/>
          </p:cNvSpPr>
          <p:nvPr>
            <p:ph type="dt" idx="10"/>
          </p:nvPr>
        </p:nvSpPr>
        <p:spPr/>
        <p:txBody>
          <a:bodyPr/>
          <a:lstStyle/>
          <a:p>
            <a:fld id="{60F5D081-99F5-4E55-9335-A3F121243165}" type="datetime1">
              <a:rPr lang="de-DE" smtClean="0"/>
              <a:t>24.04.2023</a:t>
            </a:fld>
            <a:endParaRPr lang="de-DE"/>
          </a:p>
        </p:txBody>
      </p:sp>
      <p:sp>
        <p:nvSpPr>
          <p:cNvPr id="5" name="Fußzeilenplatzhalter 4"/>
          <p:cNvSpPr>
            <a:spLocks noGrp="1"/>
          </p:cNvSpPr>
          <p:nvPr>
            <p:ph type="ftr" sz="quarter" idx="11"/>
          </p:nvPr>
        </p:nvSpPr>
        <p:spPr/>
        <p:txBody>
          <a:bodyPr/>
          <a:lstStyle/>
          <a:p>
            <a:r>
              <a:rPr lang="de-DE" smtClean="0"/>
              <a:t>Studienbereich - Vorname Name I Event I Datum</a:t>
            </a:r>
            <a:endParaRPr lang="de-DE"/>
          </a:p>
        </p:txBody>
      </p:sp>
      <p:sp>
        <p:nvSpPr>
          <p:cNvPr id="6" name="Foliennummernplatzhalter 5"/>
          <p:cNvSpPr>
            <a:spLocks noGrp="1"/>
          </p:cNvSpPr>
          <p:nvPr>
            <p:ph type="sldNum" sz="quarter" idx="12"/>
          </p:nvPr>
        </p:nvSpPr>
        <p:spPr/>
        <p:txBody>
          <a:bodyPr/>
          <a:lstStyle/>
          <a:p>
            <a:fld id="{DBCB2680-7E29-4B0C-A48D-7272DF867F6C}" type="slidenum">
              <a:rPr lang="de-DE" smtClean="0"/>
              <a:t>33</a:t>
            </a:fld>
            <a:endParaRPr lang="de-DE"/>
          </a:p>
        </p:txBody>
      </p:sp>
    </p:spTree>
    <p:extLst>
      <p:ext uri="{BB962C8B-B14F-4D97-AF65-F5344CB8AC3E}">
        <p14:creationId xmlns:p14="http://schemas.microsoft.com/office/powerpoint/2010/main" val="1552506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553" eaLnBrk="0" hangingPunct="0">
              <a:spcBef>
                <a:spcPct val="30000"/>
              </a:spcBef>
              <a:defRPr sz="1200">
                <a:solidFill>
                  <a:schemeClr val="tx1"/>
                </a:solidFill>
                <a:latin typeface="Times New Roman" pitchFamily="18" charset="0"/>
              </a:defRPr>
            </a:lvl1pPr>
            <a:lvl2pPr marL="737265" indent="-283563" defTabSz="910553" eaLnBrk="0" hangingPunct="0">
              <a:spcBef>
                <a:spcPct val="30000"/>
              </a:spcBef>
              <a:defRPr sz="1200">
                <a:solidFill>
                  <a:schemeClr val="tx1"/>
                </a:solidFill>
                <a:latin typeface="Times New Roman" pitchFamily="18" charset="0"/>
              </a:defRPr>
            </a:lvl2pPr>
            <a:lvl3pPr marL="1134253" indent="-226851" defTabSz="910553" eaLnBrk="0" hangingPunct="0">
              <a:spcBef>
                <a:spcPct val="30000"/>
              </a:spcBef>
              <a:defRPr sz="1200">
                <a:solidFill>
                  <a:schemeClr val="tx1"/>
                </a:solidFill>
                <a:latin typeface="Times New Roman" pitchFamily="18" charset="0"/>
              </a:defRPr>
            </a:lvl3pPr>
            <a:lvl4pPr marL="1587955" indent="-226851" defTabSz="910553" eaLnBrk="0" hangingPunct="0">
              <a:spcBef>
                <a:spcPct val="30000"/>
              </a:spcBef>
              <a:defRPr sz="1200">
                <a:solidFill>
                  <a:schemeClr val="tx1"/>
                </a:solidFill>
                <a:latin typeface="Times New Roman" pitchFamily="18" charset="0"/>
              </a:defRPr>
            </a:lvl4pPr>
            <a:lvl5pPr marL="2041655" indent="-226851" defTabSz="910553" eaLnBrk="0" hangingPunct="0">
              <a:spcBef>
                <a:spcPct val="30000"/>
              </a:spcBef>
              <a:defRPr sz="1200">
                <a:solidFill>
                  <a:schemeClr val="tx1"/>
                </a:solidFill>
                <a:latin typeface="Times New Roman" pitchFamily="18" charset="0"/>
              </a:defRPr>
            </a:lvl5pPr>
            <a:lvl6pPr marL="2495357" indent="-226851" defTabSz="910553" eaLnBrk="0" fontAlgn="base" hangingPunct="0">
              <a:spcBef>
                <a:spcPct val="30000"/>
              </a:spcBef>
              <a:spcAft>
                <a:spcPct val="0"/>
              </a:spcAft>
              <a:defRPr sz="1200">
                <a:solidFill>
                  <a:schemeClr val="tx1"/>
                </a:solidFill>
                <a:latin typeface="Times New Roman" pitchFamily="18" charset="0"/>
              </a:defRPr>
            </a:lvl6pPr>
            <a:lvl7pPr marL="2949057" indent="-226851" defTabSz="910553" eaLnBrk="0" fontAlgn="base" hangingPunct="0">
              <a:spcBef>
                <a:spcPct val="30000"/>
              </a:spcBef>
              <a:spcAft>
                <a:spcPct val="0"/>
              </a:spcAft>
              <a:defRPr sz="1200">
                <a:solidFill>
                  <a:schemeClr val="tx1"/>
                </a:solidFill>
                <a:latin typeface="Times New Roman" pitchFamily="18" charset="0"/>
              </a:defRPr>
            </a:lvl7pPr>
            <a:lvl8pPr marL="3402759" indent="-226851" defTabSz="910553" eaLnBrk="0" fontAlgn="base" hangingPunct="0">
              <a:spcBef>
                <a:spcPct val="30000"/>
              </a:spcBef>
              <a:spcAft>
                <a:spcPct val="0"/>
              </a:spcAft>
              <a:defRPr sz="1200">
                <a:solidFill>
                  <a:schemeClr val="tx1"/>
                </a:solidFill>
                <a:latin typeface="Times New Roman" pitchFamily="18" charset="0"/>
              </a:defRPr>
            </a:lvl8pPr>
            <a:lvl9pPr marL="3856459" indent="-226851" defTabSz="91055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A2E8195-96D0-4D65-857F-D61C7BD04B64}" type="slidenum">
              <a:rPr lang="en-GB" altLang="de-DE" sz="1000"/>
              <a:pPr>
                <a:spcBef>
                  <a:spcPct val="0"/>
                </a:spcBef>
              </a:pPr>
              <a:t>3</a:t>
            </a:fld>
            <a:endParaRPr lang="en-GB" altLang="de-DE" sz="1000"/>
          </a:p>
        </p:txBody>
      </p:sp>
      <p:sp>
        <p:nvSpPr>
          <p:cNvPr id="61443" name="Rectangle 2"/>
          <p:cNvSpPr>
            <a:spLocks noGrp="1" noRot="1" noChangeAspect="1" noChangeArrowheads="1" noTextEdit="1"/>
          </p:cNvSpPr>
          <p:nvPr>
            <p:ph type="sldImg"/>
          </p:nvPr>
        </p:nvSpPr>
        <p:spPr>
          <a:xfrm>
            <a:off x="90488" y="742950"/>
            <a:ext cx="6554787" cy="3687763"/>
          </a:xfrm>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smtClean="0"/>
          </a:p>
        </p:txBody>
      </p:sp>
    </p:spTree>
    <p:extLst>
      <p:ext uri="{BB962C8B-B14F-4D97-AF65-F5344CB8AC3E}">
        <p14:creationId xmlns:p14="http://schemas.microsoft.com/office/powerpoint/2010/main" val="319420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1" dirty="0" smtClean="0"/>
              <a:t>architecture</a:t>
            </a:r>
            <a:r>
              <a:rPr lang="en-US" dirty="0" smtClean="0"/>
              <a:t> describes the structure and behavior of an application. It defines the framework in which an application is built. </a:t>
            </a:r>
            <a:endParaRPr lang="de-DE" dirty="0" smtClean="0"/>
          </a:p>
          <a:p>
            <a:endParaRPr lang="de-DE" dirty="0"/>
          </a:p>
        </p:txBody>
      </p:sp>
      <p:sp>
        <p:nvSpPr>
          <p:cNvPr id="4" name="Datumsplatzhalter 3"/>
          <p:cNvSpPr>
            <a:spLocks noGrp="1"/>
          </p:cNvSpPr>
          <p:nvPr>
            <p:ph type="dt" idx="10"/>
          </p:nvPr>
        </p:nvSpPr>
        <p:spPr/>
        <p:txBody>
          <a:bodyPr/>
          <a:lstStyle/>
          <a:p>
            <a:fld id="{60F5D081-99F5-4E55-9335-A3F121243165}" type="datetime1">
              <a:rPr lang="de-DE" smtClean="0"/>
              <a:t>24.04.2023</a:t>
            </a:fld>
            <a:endParaRPr lang="de-DE"/>
          </a:p>
        </p:txBody>
      </p:sp>
      <p:sp>
        <p:nvSpPr>
          <p:cNvPr id="5" name="Fußzeilenplatzhalter 4"/>
          <p:cNvSpPr>
            <a:spLocks noGrp="1"/>
          </p:cNvSpPr>
          <p:nvPr>
            <p:ph type="ftr" sz="quarter" idx="11"/>
          </p:nvPr>
        </p:nvSpPr>
        <p:spPr/>
        <p:txBody>
          <a:bodyPr/>
          <a:lstStyle/>
          <a:p>
            <a:r>
              <a:rPr lang="de-DE" smtClean="0"/>
              <a:t>Studienbereich - Vorname Name I Event I Datum</a:t>
            </a:r>
            <a:endParaRPr lang="de-DE"/>
          </a:p>
        </p:txBody>
      </p:sp>
      <p:sp>
        <p:nvSpPr>
          <p:cNvPr id="6" name="Foliennummernplatzhalter 5"/>
          <p:cNvSpPr>
            <a:spLocks noGrp="1"/>
          </p:cNvSpPr>
          <p:nvPr>
            <p:ph type="sldNum" sz="quarter" idx="12"/>
          </p:nvPr>
        </p:nvSpPr>
        <p:spPr/>
        <p:txBody>
          <a:bodyPr/>
          <a:lstStyle/>
          <a:p>
            <a:fld id="{DBCB2680-7E29-4B0C-A48D-7272DF867F6C}" type="slidenum">
              <a:rPr lang="de-DE" smtClean="0"/>
              <a:t>4</a:t>
            </a:fld>
            <a:endParaRPr lang="de-DE"/>
          </a:p>
        </p:txBody>
      </p:sp>
    </p:spTree>
    <p:extLst>
      <p:ext uri="{BB962C8B-B14F-4D97-AF65-F5344CB8AC3E}">
        <p14:creationId xmlns:p14="http://schemas.microsoft.com/office/powerpoint/2010/main" val="2779485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1" dirty="0" smtClean="0"/>
              <a:t>architecture</a:t>
            </a:r>
            <a:r>
              <a:rPr lang="en-US" dirty="0" smtClean="0"/>
              <a:t> describes the structure and behavior of an application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It defines the framework in which an application is built. </a:t>
            </a:r>
            <a:r>
              <a:rPr lang="en-GB" sz="1200" kern="1200" dirty="0" smtClean="0">
                <a:solidFill>
                  <a:schemeClr val="tx1"/>
                </a:solidFill>
                <a:effectLst/>
                <a:latin typeface="+mn-lt"/>
                <a:ea typeface="+mn-ea"/>
                <a:cs typeface="+mn-cs"/>
              </a:rPr>
              <a:t>open, non-proprietary internet standards,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particular the World Wide Web (WWW) standards HTTP, Uniform Resource Locators (URLs), Content Types and to a large extent the Extensible </a:t>
            </a:r>
            <a:r>
              <a:rPr lang="en-GB" sz="1200" kern="1200" dirty="0" err="1" smtClean="0">
                <a:solidFill>
                  <a:schemeClr val="tx1"/>
                </a:solidFill>
                <a:effectLst/>
                <a:latin typeface="+mn-lt"/>
                <a:ea typeface="+mn-ea"/>
                <a:cs typeface="+mn-cs"/>
              </a:rPr>
              <a:t>Markup</a:t>
            </a:r>
            <a:r>
              <a:rPr lang="en-GB" sz="1200" kern="1200" dirty="0" smtClean="0">
                <a:solidFill>
                  <a:schemeClr val="tx1"/>
                </a:solidFill>
                <a:effectLst/>
                <a:latin typeface="+mn-lt"/>
                <a:ea typeface="+mn-ea"/>
                <a:cs typeface="+mn-cs"/>
              </a:rPr>
              <a:t> Language (XML)</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endParaRPr lang="de-DE" dirty="0"/>
          </a:p>
        </p:txBody>
      </p:sp>
      <p:sp>
        <p:nvSpPr>
          <p:cNvPr id="4" name="Datumsplatzhalter 3"/>
          <p:cNvSpPr>
            <a:spLocks noGrp="1"/>
          </p:cNvSpPr>
          <p:nvPr>
            <p:ph type="dt" idx="10"/>
          </p:nvPr>
        </p:nvSpPr>
        <p:spPr/>
        <p:txBody>
          <a:bodyPr/>
          <a:lstStyle/>
          <a:p>
            <a:fld id="{60F5D081-99F5-4E55-9335-A3F121243165}" type="datetime1">
              <a:rPr lang="de-DE" smtClean="0"/>
              <a:t>24.04.2023</a:t>
            </a:fld>
            <a:endParaRPr lang="de-DE"/>
          </a:p>
        </p:txBody>
      </p:sp>
      <p:sp>
        <p:nvSpPr>
          <p:cNvPr id="5" name="Fußzeilenplatzhalter 4"/>
          <p:cNvSpPr>
            <a:spLocks noGrp="1"/>
          </p:cNvSpPr>
          <p:nvPr>
            <p:ph type="ftr" sz="quarter" idx="11"/>
          </p:nvPr>
        </p:nvSpPr>
        <p:spPr/>
        <p:txBody>
          <a:bodyPr/>
          <a:lstStyle/>
          <a:p>
            <a:r>
              <a:rPr lang="de-DE" smtClean="0"/>
              <a:t>Studienbereich - Vorname Name I Event I Datum</a:t>
            </a:r>
            <a:endParaRPr lang="de-DE"/>
          </a:p>
        </p:txBody>
      </p:sp>
      <p:sp>
        <p:nvSpPr>
          <p:cNvPr id="6" name="Foliennummernplatzhalter 5"/>
          <p:cNvSpPr>
            <a:spLocks noGrp="1"/>
          </p:cNvSpPr>
          <p:nvPr>
            <p:ph type="sldNum" sz="quarter" idx="12"/>
          </p:nvPr>
        </p:nvSpPr>
        <p:spPr/>
        <p:txBody>
          <a:bodyPr/>
          <a:lstStyle/>
          <a:p>
            <a:fld id="{DBCB2680-7E29-4B0C-A48D-7272DF867F6C}" type="slidenum">
              <a:rPr lang="de-DE" smtClean="0"/>
              <a:t>5</a:t>
            </a:fld>
            <a:endParaRPr lang="de-DE"/>
          </a:p>
        </p:txBody>
      </p:sp>
    </p:spTree>
    <p:extLst>
      <p:ext uri="{BB962C8B-B14F-4D97-AF65-F5344CB8AC3E}">
        <p14:creationId xmlns:p14="http://schemas.microsoft.com/office/powerpoint/2010/main" val="2840165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0F5D081-99F5-4E55-9335-A3F121243165}" type="datetime1">
              <a:rPr lang="de-DE" smtClean="0"/>
              <a:t>24.04.2023</a:t>
            </a:fld>
            <a:endParaRPr lang="de-DE"/>
          </a:p>
        </p:txBody>
      </p:sp>
      <p:sp>
        <p:nvSpPr>
          <p:cNvPr id="5" name="Fußzeilenplatzhalter 4"/>
          <p:cNvSpPr>
            <a:spLocks noGrp="1"/>
          </p:cNvSpPr>
          <p:nvPr>
            <p:ph type="ftr" sz="quarter" idx="11"/>
          </p:nvPr>
        </p:nvSpPr>
        <p:spPr/>
        <p:txBody>
          <a:bodyPr/>
          <a:lstStyle/>
          <a:p>
            <a:r>
              <a:rPr lang="de-DE" smtClean="0"/>
              <a:t>Studienbereich - Vorname Name I Event I Datum</a:t>
            </a:r>
            <a:endParaRPr lang="de-DE"/>
          </a:p>
        </p:txBody>
      </p:sp>
      <p:sp>
        <p:nvSpPr>
          <p:cNvPr id="6" name="Foliennummernplatzhalter 5"/>
          <p:cNvSpPr>
            <a:spLocks noGrp="1"/>
          </p:cNvSpPr>
          <p:nvPr>
            <p:ph type="sldNum" sz="quarter" idx="12"/>
          </p:nvPr>
        </p:nvSpPr>
        <p:spPr/>
        <p:txBody>
          <a:bodyPr/>
          <a:lstStyle/>
          <a:p>
            <a:fld id="{DBCB2680-7E29-4B0C-A48D-7272DF867F6C}" type="slidenum">
              <a:rPr lang="de-DE" smtClean="0"/>
              <a:t>10</a:t>
            </a:fld>
            <a:endParaRPr lang="de-DE"/>
          </a:p>
        </p:txBody>
      </p:sp>
    </p:spTree>
    <p:extLst>
      <p:ext uri="{BB962C8B-B14F-4D97-AF65-F5344CB8AC3E}">
        <p14:creationId xmlns:p14="http://schemas.microsoft.com/office/powerpoint/2010/main" val="1872828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According to https://en.wikipedia.org/wiki/OSI_model:</a:t>
            </a:r>
            <a:br>
              <a:rPr lang="en-US" dirty="0" smtClean="0"/>
            </a:br>
            <a:r>
              <a:rPr lang="en-US" dirty="0" smtClean="0"/>
              <a:t>The Open Systems Interconnection model (OSI model, </a:t>
            </a:r>
            <a:r>
              <a:rPr lang="de-DE" dirty="0" err="1" smtClean="0"/>
              <a:t>defined</a:t>
            </a:r>
            <a:r>
              <a:rPr lang="de-DE" dirty="0" smtClean="0"/>
              <a:t> in ISO/IEC 7498</a:t>
            </a:r>
            <a:r>
              <a:rPr lang="en-US" dirty="0" smtClean="0"/>
              <a:t>) is a conceptual model that </a:t>
            </a:r>
            <a:r>
              <a:rPr lang="en-US" dirty="0" err="1" smtClean="0"/>
              <a:t>characterises</a:t>
            </a:r>
            <a:r>
              <a:rPr lang="en-US" dirty="0" smtClean="0"/>
              <a:t> and </a:t>
            </a:r>
            <a:r>
              <a:rPr lang="en-US" dirty="0" err="1" smtClean="0"/>
              <a:t>standardises</a:t>
            </a:r>
            <a:r>
              <a:rPr lang="en-US" dirty="0" smtClean="0"/>
              <a:t> the communication functions of a telecommunication or computing system without regard to its underlying internal structure and technology. </a:t>
            </a:r>
          </a:p>
          <a:p>
            <a:endParaRPr lang="en-US" dirty="0" smtClean="0"/>
          </a:p>
          <a:p>
            <a:r>
              <a:rPr lang="en-US" dirty="0" smtClean="0"/>
              <a:t>Its goal is the interoperability of diverse communication systems with standard communication protocols. The model partitions a communication system into abstraction layers. The original version of the model had seven layers.</a:t>
            </a:r>
          </a:p>
          <a:p>
            <a:endParaRPr lang="en-US" dirty="0" smtClean="0"/>
          </a:p>
          <a:p>
            <a:r>
              <a:rPr lang="en-US" dirty="0" smtClean="0"/>
              <a:t>A layer serves the layer above it and is served by the layer below.</a:t>
            </a:r>
          </a:p>
          <a:p>
            <a:endParaRPr lang="en-US" dirty="0" smtClean="0"/>
          </a:p>
          <a:p>
            <a:r>
              <a:rPr lang="en-US" dirty="0" smtClean="0"/>
              <a:t>The application layer is the layer of the OSI model that is closest to the end user, which means both the OSI application layer and the user interact directly with a software application that implements a component of communication between the client and server</a:t>
            </a:r>
          </a:p>
          <a:p>
            <a:endParaRPr lang="en-US" dirty="0" smtClean="0"/>
          </a:p>
          <a:p>
            <a:r>
              <a:rPr lang="en-US" dirty="0" smtClean="0"/>
              <a:t>The Physical converts the digital bits into electrical, radio, or optical signals. </a:t>
            </a:r>
            <a:endParaRPr lang="de-DE" dirty="0"/>
          </a:p>
        </p:txBody>
      </p:sp>
      <p:sp>
        <p:nvSpPr>
          <p:cNvPr id="4" name="Foliennummernplatzhalter 3"/>
          <p:cNvSpPr>
            <a:spLocks noGrp="1"/>
          </p:cNvSpPr>
          <p:nvPr>
            <p:ph type="sldNum" sz="quarter" idx="10"/>
          </p:nvPr>
        </p:nvSpPr>
        <p:spPr/>
        <p:txBody>
          <a:bodyPr/>
          <a:lstStyle/>
          <a:p>
            <a:pPr>
              <a:defRPr/>
            </a:pPr>
            <a:fld id="{FAF67153-573B-49C1-85D4-CD35BFC91ADA}" type="slidenum">
              <a:rPr lang="de-DE" altLang="de-DE" smtClean="0"/>
              <a:pPr>
                <a:defRPr/>
              </a:pPr>
              <a:t>11</a:t>
            </a:fld>
            <a:endParaRPr lang="de-DE" altLang="de-DE"/>
          </a:p>
        </p:txBody>
      </p:sp>
    </p:spTree>
    <p:extLst>
      <p:ext uri="{BB962C8B-B14F-4D97-AF65-F5344CB8AC3E}">
        <p14:creationId xmlns:p14="http://schemas.microsoft.com/office/powerpoint/2010/main" val="2686018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server can send the requested data as requested -the normal case if no problems occur.</a:t>
            </a:r>
          </a:p>
          <a:p>
            <a:endParaRPr lang="en-US" dirty="0" smtClean="0"/>
          </a:p>
          <a:p>
            <a:r>
              <a:rPr lang="en-US" dirty="0" smtClean="0"/>
              <a:t>The server does not want to give out the requested data. This happens, for example, if access to the resource from the IP address range from which the request comes has been forbidden in the server configuration, the resource has been blocked altogether, or one is trying to get a directory listing but this has been switched off in the server configuration.</a:t>
            </a:r>
          </a:p>
        </p:txBody>
      </p:sp>
      <p:sp>
        <p:nvSpPr>
          <p:cNvPr id="4" name="Datumsplatzhalter 3"/>
          <p:cNvSpPr>
            <a:spLocks noGrp="1"/>
          </p:cNvSpPr>
          <p:nvPr>
            <p:ph type="dt" idx="10"/>
          </p:nvPr>
        </p:nvSpPr>
        <p:spPr/>
        <p:txBody>
          <a:bodyPr/>
          <a:lstStyle/>
          <a:p>
            <a:fld id="{60F5D081-99F5-4E55-9335-A3F121243165}" type="datetime1">
              <a:rPr lang="de-DE" smtClean="0"/>
              <a:t>24.04.2023</a:t>
            </a:fld>
            <a:endParaRPr lang="de-DE"/>
          </a:p>
        </p:txBody>
      </p:sp>
      <p:sp>
        <p:nvSpPr>
          <p:cNvPr id="5" name="Fußzeilenplatzhalter 4"/>
          <p:cNvSpPr>
            <a:spLocks noGrp="1"/>
          </p:cNvSpPr>
          <p:nvPr>
            <p:ph type="ftr" sz="quarter" idx="11"/>
          </p:nvPr>
        </p:nvSpPr>
        <p:spPr/>
        <p:txBody>
          <a:bodyPr/>
          <a:lstStyle/>
          <a:p>
            <a:r>
              <a:rPr lang="de-DE" smtClean="0"/>
              <a:t>Studienbereich - Vorname Name I Event I Datum</a:t>
            </a:r>
            <a:endParaRPr lang="de-DE"/>
          </a:p>
        </p:txBody>
      </p:sp>
      <p:sp>
        <p:nvSpPr>
          <p:cNvPr id="6" name="Foliennummernplatzhalter 5"/>
          <p:cNvSpPr>
            <a:spLocks noGrp="1"/>
          </p:cNvSpPr>
          <p:nvPr>
            <p:ph type="sldNum" sz="quarter" idx="12"/>
          </p:nvPr>
        </p:nvSpPr>
        <p:spPr/>
        <p:txBody>
          <a:bodyPr/>
          <a:lstStyle/>
          <a:p>
            <a:fld id="{DBCB2680-7E29-4B0C-A48D-7272DF867F6C}" type="slidenum">
              <a:rPr lang="de-DE" smtClean="0"/>
              <a:t>15</a:t>
            </a:fld>
            <a:endParaRPr lang="de-DE"/>
          </a:p>
        </p:txBody>
      </p:sp>
    </p:spTree>
    <p:extLst>
      <p:ext uri="{BB962C8B-B14F-4D97-AF65-F5344CB8AC3E}">
        <p14:creationId xmlns:p14="http://schemas.microsoft.com/office/powerpoint/2010/main" val="1435864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smtClean="0">
                <a:solidFill>
                  <a:schemeClr val="tx1"/>
                </a:solidFill>
                <a:latin typeface="Times New Roman" pitchFamily="18" charset="0"/>
                <a:ea typeface="+mn-ea"/>
                <a:cs typeface="+mn-cs"/>
              </a:rPr>
              <a:t>REST (Representational State Transfer) is a term coined by Roy Fielding in his doctoral dissertation to describe an architectural style for “distributed hypermedia systems” such as the Worldwide Web that are to have desirable characteristics including separation of concerns, scalability, resiliency, visibility, and reliability. </a:t>
            </a:r>
            <a:endParaRPr lang="de-DE"/>
          </a:p>
        </p:txBody>
      </p:sp>
      <p:sp>
        <p:nvSpPr>
          <p:cNvPr id="4" name="Foliennummernplatzhalter 3"/>
          <p:cNvSpPr>
            <a:spLocks noGrp="1"/>
          </p:cNvSpPr>
          <p:nvPr>
            <p:ph type="sldNum" sz="quarter" idx="10"/>
          </p:nvPr>
        </p:nvSpPr>
        <p:spPr/>
        <p:txBody>
          <a:bodyPr/>
          <a:lstStyle/>
          <a:p>
            <a:pPr>
              <a:defRPr/>
            </a:pPr>
            <a:fld id="{56585D52-D0DF-4735-895F-F42EC3E3E748}" type="slidenum">
              <a:rPr lang="de-DE" smtClean="0"/>
              <a:pPr>
                <a:defRPr/>
              </a:pPr>
              <a:t>24</a:t>
            </a:fld>
            <a:endParaRPr lang="de-DE"/>
          </a:p>
        </p:txBody>
      </p:sp>
    </p:spTree>
    <p:extLst>
      <p:ext uri="{BB962C8B-B14F-4D97-AF65-F5344CB8AC3E}">
        <p14:creationId xmlns:p14="http://schemas.microsoft.com/office/powerpoint/2010/main" val="3109889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6585D52-D0DF-4735-895F-F42EC3E3E748}" type="slidenum">
              <a:rPr lang="de-DE" smtClean="0"/>
              <a:pPr>
                <a:defRPr/>
              </a:pPr>
              <a:t>25</a:t>
            </a:fld>
            <a:endParaRPr lang="de-DE"/>
          </a:p>
        </p:txBody>
      </p:sp>
    </p:spTree>
    <p:extLst>
      <p:ext uri="{BB962C8B-B14F-4D97-AF65-F5344CB8AC3E}">
        <p14:creationId xmlns:p14="http://schemas.microsoft.com/office/powerpoint/2010/main" val="3606214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1981517"/>
          </a:xfrm>
        </p:spPr>
        <p:txBody>
          <a:bodyPr anchor="b">
            <a:normAutofit/>
          </a:bodyPr>
          <a:lstStyle>
            <a:lvl1pPr algn="r">
              <a:defRPr sz="3600"/>
            </a:lvl1pPr>
          </a:lstStyle>
          <a:p>
            <a:r>
              <a:rPr lang="de-DE" dirty="0"/>
              <a:t>Titelmasterformat durch Klicken bearbeiten</a:t>
            </a:r>
          </a:p>
        </p:txBody>
      </p:sp>
      <p:sp>
        <p:nvSpPr>
          <p:cNvPr id="3" name="Untertitel 2"/>
          <p:cNvSpPr>
            <a:spLocks noGrp="1"/>
          </p:cNvSpPr>
          <p:nvPr>
            <p:ph type="subTitle" idx="1"/>
          </p:nvPr>
        </p:nvSpPr>
        <p:spPr>
          <a:xfrm>
            <a:off x="1524000" y="3840798"/>
            <a:ext cx="9144000" cy="18843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6" name="Rechteck 5"/>
          <p:cNvSpPr/>
          <p:nvPr userDrawn="1"/>
        </p:nvSpPr>
        <p:spPr>
          <a:xfrm>
            <a:off x="0" y="0"/>
            <a:ext cx="121920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C4E0BC75-C02D-ED48-AD5D-82A06FF2E5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919" y="6078250"/>
            <a:ext cx="846886" cy="574565"/>
          </a:xfrm>
          <a:prstGeom prst="rect">
            <a:avLst/>
          </a:prstGeom>
        </p:spPr>
      </p:pic>
    </p:spTree>
    <p:extLst>
      <p:ext uri="{BB962C8B-B14F-4D97-AF65-F5344CB8AC3E}">
        <p14:creationId xmlns:p14="http://schemas.microsoft.com/office/powerpoint/2010/main" val="28368786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7" name="Textfeld 6"/>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6"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154394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2221840"/>
            <a:ext cx="5181600" cy="410979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2221840"/>
            <a:ext cx="5181600" cy="4109797"/>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feld 7"/>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7"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3025143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855937"/>
            <a:ext cx="10515600" cy="1196639"/>
          </a:xfrm>
        </p:spPr>
        <p:txBody>
          <a:bodyPr/>
          <a:lstStyle/>
          <a:p>
            <a:r>
              <a:rPr lang="de-DE"/>
              <a:t>Titelmasterformat durch Klicken bearbeiten</a:t>
            </a:r>
          </a:p>
        </p:txBody>
      </p:sp>
      <p:sp>
        <p:nvSpPr>
          <p:cNvPr id="3" name="Textplatzhalter 2"/>
          <p:cNvSpPr>
            <a:spLocks noGrp="1"/>
          </p:cNvSpPr>
          <p:nvPr>
            <p:ph type="body" idx="1"/>
          </p:nvPr>
        </p:nvSpPr>
        <p:spPr>
          <a:xfrm>
            <a:off x="839788" y="2181500"/>
            <a:ext cx="5157787" cy="7437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Inhaltsplatzhalter 3"/>
          <p:cNvSpPr>
            <a:spLocks noGrp="1"/>
          </p:cNvSpPr>
          <p:nvPr>
            <p:ph sz="half" idx="2"/>
          </p:nvPr>
        </p:nvSpPr>
        <p:spPr>
          <a:xfrm>
            <a:off x="839788" y="3005412"/>
            <a:ext cx="5157787" cy="33262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2181500"/>
            <a:ext cx="5183188" cy="7437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3005412"/>
            <a:ext cx="5183188" cy="33262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0" name="Textfeld 9"/>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9" name="Inhaltsplatzhalter 9"/>
          <p:cNvSpPr>
            <a:spLocks noGrp="1"/>
          </p:cNvSpPr>
          <p:nvPr>
            <p:ph sz="quarter" idx="11"/>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2277941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Textfeld 5"/>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5"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2011819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Textfeld 4"/>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4"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2440518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7" name="Textfeld 6"/>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Tree>
    <p:extLst>
      <p:ext uri="{BB962C8B-B14F-4D97-AF65-F5344CB8AC3E}">
        <p14:creationId xmlns:p14="http://schemas.microsoft.com/office/powerpoint/2010/main" val="3939667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500062"/>
            <a:ext cx="10515600" cy="1325563"/>
          </a:xfrm>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Textfeld 6"/>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Tree>
    <p:extLst>
      <p:ext uri="{BB962C8B-B14F-4D97-AF65-F5344CB8AC3E}">
        <p14:creationId xmlns:p14="http://schemas.microsoft.com/office/powerpoint/2010/main" val="784419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7" name="Textfeld 6"/>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Tree>
    <p:extLst>
      <p:ext uri="{BB962C8B-B14F-4D97-AF65-F5344CB8AC3E}">
        <p14:creationId xmlns:p14="http://schemas.microsoft.com/office/powerpoint/2010/main" val="3169785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Textfeld 7"/>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Tree>
    <p:extLst>
      <p:ext uri="{BB962C8B-B14F-4D97-AF65-F5344CB8AC3E}">
        <p14:creationId xmlns:p14="http://schemas.microsoft.com/office/powerpoint/2010/main" val="3994596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55600"/>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0" name="Textfeld 9"/>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Tree>
    <p:extLst>
      <p:ext uri="{BB962C8B-B14F-4D97-AF65-F5344CB8AC3E}">
        <p14:creationId xmlns:p14="http://schemas.microsoft.com/office/powerpoint/2010/main" val="56333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500063"/>
            <a:ext cx="10515600" cy="1176338"/>
          </a:xfrm>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hteck 3"/>
          <p:cNvSpPr/>
          <p:nvPr userDrawn="1"/>
        </p:nvSpPr>
        <p:spPr>
          <a:xfrm>
            <a:off x="0" y="0"/>
            <a:ext cx="121920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732289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Textfeld 5"/>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Tree>
    <p:extLst>
      <p:ext uri="{BB962C8B-B14F-4D97-AF65-F5344CB8AC3E}">
        <p14:creationId xmlns:p14="http://schemas.microsoft.com/office/powerpoint/2010/main" val="2817793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Textfeld 4"/>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Tree>
    <p:extLst>
      <p:ext uri="{BB962C8B-B14F-4D97-AF65-F5344CB8AC3E}">
        <p14:creationId xmlns:p14="http://schemas.microsoft.com/office/powerpoint/2010/main" val="1197372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extfeld 6"/>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8" name="Titel 1"/>
          <p:cNvSpPr>
            <a:spLocks noGrp="1"/>
          </p:cNvSpPr>
          <p:nvPr>
            <p:ph type="ctrTitle"/>
          </p:nvPr>
        </p:nvSpPr>
        <p:spPr>
          <a:xfrm>
            <a:off x="1524000" y="1122363"/>
            <a:ext cx="9144000" cy="2387600"/>
          </a:xfrm>
        </p:spPr>
        <p:txBody>
          <a:bodyPr anchor="b"/>
          <a:lstStyle>
            <a:lvl1pPr algn="ctr">
              <a:defRPr sz="6000"/>
            </a:lvl1pPr>
          </a:lstStyle>
          <a:p>
            <a:r>
              <a:rPr lang="de-DE" dirty="0"/>
              <a:t>Titelmasterformat durch Klicken bearbeiten</a:t>
            </a:r>
          </a:p>
        </p:txBody>
      </p:sp>
      <p:sp>
        <p:nvSpPr>
          <p:cNvPr id="10"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6"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936882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879627"/>
            <a:ext cx="10515600" cy="1325563"/>
          </a:xfrm>
        </p:spPr>
        <p:txBody>
          <a:bodyPr/>
          <a:lstStyle/>
          <a:p>
            <a:r>
              <a:rPr lang="de-DE"/>
              <a:t>Titelmasterformat durch Klicken bearbeiten</a:t>
            </a:r>
          </a:p>
        </p:txBody>
      </p:sp>
      <p:sp>
        <p:nvSpPr>
          <p:cNvPr id="3" name="Inhaltsplatzhalter 2"/>
          <p:cNvSpPr>
            <a:spLocks noGrp="1"/>
          </p:cNvSpPr>
          <p:nvPr>
            <p:ph idx="1"/>
          </p:nvPr>
        </p:nvSpPr>
        <p:spPr>
          <a:xfrm>
            <a:off x="838200" y="2343206"/>
            <a:ext cx="10515600" cy="398843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Textfeld 6"/>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6"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3484709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7" name="Textfeld 6"/>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6"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2383531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2221840"/>
            <a:ext cx="5181600" cy="410979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2221840"/>
            <a:ext cx="5181600" cy="4109797"/>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feld 7"/>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7"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1267570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855937"/>
            <a:ext cx="10515600" cy="1196639"/>
          </a:xfrm>
        </p:spPr>
        <p:txBody>
          <a:bodyPr/>
          <a:lstStyle/>
          <a:p>
            <a:r>
              <a:rPr lang="de-DE"/>
              <a:t>Titelmasterformat durch Klicken bearbeiten</a:t>
            </a:r>
          </a:p>
        </p:txBody>
      </p:sp>
      <p:sp>
        <p:nvSpPr>
          <p:cNvPr id="3" name="Textplatzhalter 2"/>
          <p:cNvSpPr>
            <a:spLocks noGrp="1"/>
          </p:cNvSpPr>
          <p:nvPr>
            <p:ph type="body" idx="1"/>
          </p:nvPr>
        </p:nvSpPr>
        <p:spPr>
          <a:xfrm>
            <a:off x="839788" y="2181500"/>
            <a:ext cx="5157787" cy="7437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Inhaltsplatzhalter 3"/>
          <p:cNvSpPr>
            <a:spLocks noGrp="1"/>
          </p:cNvSpPr>
          <p:nvPr>
            <p:ph sz="half" idx="2"/>
          </p:nvPr>
        </p:nvSpPr>
        <p:spPr>
          <a:xfrm>
            <a:off x="839788" y="3005412"/>
            <a:ext cx="5157787" cy="33262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2181500"/>
            <a:ext cx="5183188" cy="7437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3005412"/>
            <a:ext cx="5183188" cy="33262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0" name="Textfeld 9"/>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9" name="Inhaltsplatzhalter 9"/>
          <p:cNvSpPr>
            <a:spLocks noGrp="1"/>
          </p:cNvSpPr>
          <p:nvPr>
            <p:ph sz="quarter" idx="11"/>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
        <p:nvSpPr>
          <p:cNvPr id="11" name="Inhaltsplatzhalter 9"/>
          <p:cNvSpPr>
            <a:spLocks noGrp="1"/>
          </p:cNvSpPr>
          <p:nvPr>
            <p:ph sz="quarter" idx="12"/>
          </p:nvPr>
        </p:nvSpPr>
        <p:spPr>
          <a:xfrm>
            <a:off x="162310" y="5611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1124736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Textfeld 5"/>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5"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1071602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Textfeld 4"/>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4"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583211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Tree>
    <p:extLst>
      <p:ext uri="{BB962C8B-B14F-4D97-AF65-F5344CB8AC3E}">
        <p14:creationId xmlns:p14="http://schemas.microsoft.com/office/powerpoint/2010/main" val="397302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85857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55600"/>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43454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750284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576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extfeld 6"/>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6" name="Rechteck 5"/>
          <p:cNvSpPr/>
          <p:nvPr userDrawn="1"/>
        </p:nvSpPr>
        <p:spPr>
          <a:xfrm>
            <a:off x="0" y="0"/>
            <a:ext cx="121920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1524000" y="1122363"/>
            <a:ext cx="9144000" cy="2387600"/>
          </a:xfrm>
        </p:spPr>
        <p:txBody>
          <a:bodyPr anchor="b"/>
          <a:lstStyle>
            <a:lvl1pPr algn="ctr">
              <a:defRPr sz="6000"/>
            </a:lvl1pPr>
          </a:lstStyle>
          <a:p>
            <a:r>
              <a:rPr lang="de-DE" dirty="0"/>
              <a:t>Titelmasterformat durch Klicken bearbeiten</a:t>
            </a:r>
          </a:p>
        </p:txBody>
      </p:sp>
      <p:sp>
        <p:nvSpPr>
          <p:cNvPr id="11"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8"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64737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879627"/>
            <a:ext cx="10515600" cy="1325563"/>
          </a:xfrm>
        </p:spPr>
        <p:txBody>
          <a:bodyPr/>
          <a:lstStyle/>
          <a:p>
            <a:r>
              <a:rPr lang="de-DE"/>
              <a:t>Titelmasterformat durch Klicken bearbeiten</a:t>
            </a:r>
          </a:p>
        </p:txBody>
      </p:sp>
      <p:sp>
        <p:nvSpPr>
          <p:cNvPr id="3" name="Inhaltsplatzhalter 2"/>
          <p:cNvSpPr>
            <a:spLocks noGrp="1"/>
          </p:cNvSpPr>
          <p:nvPr>
            <p:ph idx="1"/>
          </p:nvPr>
        </p:nvSpPr>
        <p:spPr>
          <a:xfrm>
            <a:off x="838200" y="2343206"/>
            <a:ext cx="10515600" cy="398843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Textfeld 6"/>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4" name="Rechteck 3"/>
          <p:cNvSpPr/>
          <p:nvPr userDrawn="1"/>
        </p:nvSpPr>
        <p:spPr>
          <a:xfrm>
            <a:off x="0" y="0"/>
            <a:ext cx="121920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1927356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485518"/>
            <a:ext cx="10515600" cy="1144315"/>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41500"/>
            <a:ext cx="10515600" cy="4335463"/>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feld 6"/>
          <p:cNvSpPr txBox="1"/>
          <p:nvPr userDrawn="1"/>
        </p:nvSpPr>
        <p:spPr>
          <a:xfrm rot="16200000">
            <a:off x="-3244334" y="3244335"/>
            <a:ext cx="6858001" cy="369332"/>
          </a:xfrm>
          <a:prstGeom prst="rect">
            <a:avLst/>
          </a:prstGeom>
          <a:solidFill>
            <a:srgbClr val="C00000"/>
          </a:solidFill>
          <a:ln>
            <a:solidFill>
              <a:srgbClr val="C00000"/>
            </a:solidFill>
          </a:ln>
        </p:spPr>
        <p:txBody>
          <a:bodyPr wrap="square" rtlCol="0">
            <a:spAutoFit/>
          </a:bodyPr>
          <a:lstStyle/>
          <a:p>
            <a:pPr algn="r"/>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8" name="Rechteck 7"/>
          <p:cNvSpPr/>
          <p:nvPr userDrawn="1"/>
        </p:nvSpPr>
        <p:spPr>
          <a:xfrm>
            <a:off x="0" y="0"/>
            <a:ext cx="121920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Inhaltsplatzhalter 9"/>
          <p:cNvSpPr txBox="1">
            <a:spLocks/>
          </p:cNvSpPr>
          <p:nvPr userDrawn="1"/>
        </p:nvSpPr>
        <p:spPr>
          <a:xfrm>
            <a:off x="8719127" y="6510224"/>
            <a:ext cx="3149600" cy="28647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smtClean="0"/>
              <a:t>Franz-Josef Behr </a:t>
            </a:r>
            <a:r>
              <a:rPr lang="de-DE" dirty="0"/>
              <a:t>I </a:t>
            </a:r>
            <a:r>
              <a:rPr lang="de-DE" dirty="0" smtClean="0"/>
              <a:t>RSGCC-2023 </a:t>
            </a:r>
            <a:r>
              <a:rPr lang="de-DE" dirty="0"/>
              <a:t>I </a:t>
            </a:r>
            <a:fld id="{43505035-71CB-4100-91C2-D1458AAD1E0A}" type="datetime1">
              <a:rPr lang="de-DE" smtClean="0"/>
              <a:pPr/>
              <a:t>24.04.2023</a:t>
            </a:fld>
            <a:r>
              <a:rPr lang="de-DE" dirty="0"/>
              <a:t> I Folie </a:t>
            </a:r>
            <a:fld id="{AE134E98-7F50-4DA8-96E0-D9CF8C66C9D6}" type="slidenum">
              <a:rPr lang="de-DE" smtClean="0"/>
              <a:pPr/>
              <a:t>‹Nr.›</a:t>
            </a:fld>
            <a:endParaRPr lang="de-DE" dirty="0"/>
          </a:p>
        </p:txBody>
      </p:sp>
    </p:spTree>
    <p:extLst>
      <p:ext uri="{BB962C8B-B14F-4D97-AF65-F5344CB8AC3E}">
        <p14:creationId xmlns:p14="http://schemas.microsoft.com/office/powerpoint/2010/main" val="3778368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600" kern="1200">
          <a:solidFill>
            <a:srgbClr val="C00000"/>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feld 8"/>
          <p:cNvSpPr txBox="1"/>
          <p:nvPr userDrawn="1"/>
        </p:nvSpPr>
        <p:spPr>
          <a:xfrm>
            <a:off x="0" y="371602"/>
            <a:ext cx="12192000" cy="369332"/>
          </a:xfrm>
          <a:prstGeom prst="rect">
            <a:avLst/>
          </a:prstGeom>
          <a:solidFill>
            <a:srgbClr val="C00000">
              <a:alpha val="40000"/>
            </a:srgbClr>
          </a:solidFill>
          <a:ln>
            <a:noFill/>
          </a:ln>
        </p:spPr>
        <p:txBody>
          <a:bodyPr wrap="square" rtlCol="0">
            <a:spAutoFit/>
          </a:bodyPr>
          <a:lstStyle/>
          <a:p>
            <a:endParaRPr lang="de-DE" dirty="0">
              <a:solidFill>
                <a:schemeClr val="bg1"/>
              </a:solidFill>
              <a:latin typeface="AplusTextBold" panose="020B0604020202020204" pitchFamily="34" charset="0"/>
              <a:cs typeface="AplusTextBold" panose="020B0604020202020204" pitchFamily="34" charset="0"/>
            </a:endParaRPr>
          </a:p>
        </p:txBody>
      </p:sp>
      <p:sp>
        <p:nvSpPr>
          <p:cNvPr id="2" name="Titelplatzhalter 1"/>
          <p:cNvSpPr>
            <a:spLocks noGrp="1"/>
          </p:cNvSpPr>
          <p:nvPr>
            <p:ph type="title"/>
          </p:nvPr>
        </p:nvSpPr>
        <p:spPr>
          <a:xfrm>
            <a:off x="838200" y="865077"/>
            <a:ext cx="10515600" cy="1257056"/>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2205183"/>
            <a:ext cx="10515600" cy="4126454"/>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feld 6"/>
          <p:cNvSpPr txBox="1"/>
          <p:nvPr userDrawn="1"/>
        </p:nvSpPr>
        <p:spPr>
          <a:xfrm>
            <a:off x="0" y="0"/>
            <a:ext cx="12192000" cy="369332"/>
          </a:xfrm>
          <a:prstGeom prst="rect">
            <a:avLst/>
          </a:prstGeom>
          <a:solidFill>
            <a:srgbClr val="C00000"/>
          </a:solidFill>
          <a:ln>
            <a:solidFill>
              <a:srgbClr val="C00000"/>
            </a:solidFill>
          </a:ln>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8" name="Rechteck 7"/>
          <p:cNvSpPr/>
          <p:nvPr userDrawn="1"/>
        </p:nvSpPr>
        <p:spPr>
          <a:xfrm>
            <a:off x="0" y="0"/>
            <a:ext cx="121920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Inhaltsplatzhalter 9"/>
          <p:cNvSpPr txBox="1">
            <a:spLocks/>
          </p:cNvSpPr>
          <p:nvPr userDrawn="1"/>
        </p:nvSpPr>
        <p:spPr>
          <a:xfrm>
            <a:off x="8700655" y="6315493"/>
            <a:ext cx="3168072" cy="28647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Vorname Nachname I Event I </a:t>
            </a:r>
            <a:fld id="{43505035-71CB-4100-91C2-D1458AAD1E0A}" type="datetime1">
              <a:rPr lang="de-DE" smtClean="0"/>
              <a:pPr/>
              <a:t>24.04.2023</a:t>
            </a:fld>
            <a:r>
              <a:rPr lang="de-DE" dirty="0"/>
              <a:t> I Folie </a:t>
            </a:r>
            <a:fld id="{AE134E98-7F50-4DA8-96E0-D9CF8C66C9D6}" type="slidenum">
              <a:rPr lang="de-DE" smtClean="0"/>
              <a:pPr/>
              <a:t>‹Nr.›</a:t>
            </a:fld>
            <a:endParaRPr lang="de-DE" dirty="0"/>
          </a:p>
        </p:txBody>
      </p:sp>
    </p:spTree>
    <p:extLst>
      <p:ext uri="{BB962C8B-B14F-4D97-AF65-F5344CB8AC3E}">
        <p14:creationId xmlns:p14="http://schemas.microsoft.com/office/powerpoint/2010/main" val="304961958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hdr="0"/>
  <p:txStyles>
    <p:title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485518"/>
            <a:ext cx="10515600" cy="132556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feld 6"/>
          <p:cNvSpPr txBox="1"/>
          <p:nvPr userDrawn="1"/>
        </p:nvSpPr>
        <p:spPr>
          <a:xfrm>
            <a:off x="0" y="0"/>
            <a:ext cx="12192000" cy="369332"/>
          </a:xfrm>
          <a:prstGeom prst="rect">
            <a:avLst/>
          </a:prstGeom>
          <a:solidFill>
            <a:srgbClr val="C00000"/>
          </a:solidFill>
          <a:ln>
            <a:solidFill>
              <a:srgbClr val="C00000"/>
            </a:solidFill>
          </a:ln>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8" name="Inhaltsplatzhalter 9"/>
          <p:cNvSpPr txBox="1">
            <a:spLocks/>
          </p:cNvSpPr>
          <p:nvPr userDrawn="1"/>
        </p:nvSpPr>
        <p:spPr>
          <a:xfrm>
            <a:off x="8756073" y="6315493"/>
            <a:ext cx="3112654" cy="28647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Vorname Nachname I Event I </a:t>
            </a:r>
            <a:fld id="{43505035-71CB-4100-91C2-D1458AAD1E0A}" type="datetime1">
              <a:rPr lang="de-DE" smtClean="0"/>
              <a:pPr/>
              <a:t>24.04.2023</a:t>
            </a:fld>
            <a:r>
              <a:rPr lang="de-DE"/>
              <a:t> I Folie </a:t>
            </a:r>
            <a:fld id="{AE134E98-7F50-4DA8-96E0-D9CF8C66C9D6}" type="slidenum">
              <a:rPr lang="de-DE" smtClean="0"/>
              <a:pPr/>
              <a:t>‹Nr.›</a:t>
            </a:fld>
            <a:endParaRPr lang="de-DE" dirty="0"/>
          </a:p>
        </p:txBody>
      </p:sp>
    </p:spTree>
    <p:extLst>
      <p:ext uri="{BB962C8B-B14F-4D97-AF65-F5344CB8AC3E}">
        <p14:creationId xmlns:p14="http://schemas.microsoft.com/office/powerpoint/2010/main" val="25170659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hdr="0"/>
  <p:txStyles>
    <p:title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feld 8"/>
          <p:cNvSpPr txBox="1"/>
          <p:nvPr userDrawn="1"/>
        </p:nvSpPr>
        <p:spPr>
          <a:xfrm>
            <a:off x="0" y="371602"/>
            <a:ext cx="12192000" cy="369332"/>
          </a:xfrm>
          <a:prstGeom prst="rect">
            <a:avLst/>
          </a:prstGeom>
          <a:solidFill>
            <a:srgbClr val="C00000">
              <a:alpha val="40000"/>
            </a:srgbClr>
          </a:solidFill>
          <a:ln>
            <a:noFill/>
          </a:ln>
        </p:spPr>
        <p:txBody>
          <a:bodyPr wrap="square" rtlCol="0">
            <a:spAutoFit/>
          </a:bodyPr>
          <a:lstStyle/>
          <a:p>
            <a:endParaRPr lang="de-DE" dirty="0">
              <a:solidFill>
                <a:schemeClr val="bg1"/>
              </a:solidFill>
              <a:latin typeface="AplusTextBold" panose="020B0604020202020204" pitchFamily="34" charset="0"/>
              <a:cs typeface="AplusTextBold" panose="020B0604020202020204" pitchFamily="34" charset="0"/>
            </a:endParaRPr>
          </a:p>
        </p:txBody>
      </p:sp>
      <p:sp>
        <p:nvSpPr>
          <p:cNvPr id="2" name="Titelplatzhalter 1"/>
          <p:cNvSpPr>
            <a:spLocks noGrp="1"/>
          </p:cNvSpPr>
          <p:nvPr>
            <p:ph type="title"/>
          </p:nvPr>
        </p:nvSpPr>
        <p:spPr>
          <a:xfrm>
            <a:off x="838200" y="865077"/>
            <a:ext cx="10515600" cy="1257056"/>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2205183"/>
            <a:ext cx="10515600" cy="4126454"/>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feld 6"/>
          <p:cNvSpPr txBox="1"/>
          <p:nvPr userDrawn="1"/>
        </p:nvSpPr>
        <p:spPr>
          <a:xfrm>
            <a:off x="0" y="0"/>
            <a:ext cx="12192000" cy="369332"/>
          </a:xfrm>
          <a:prstGeom prst="rect">
            <a:avLst/>
          </a:prstGeom>
          <a:solidFill>
            <a:srgbClr val="C00000"/>
          </a:solidFill>
          <a:ln>
            <a:solidFill>
              <a:srgbClr val="C00000"/>
            </a:solidFill>
          </a:ln>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8" name="Inhaltsplatzhalter 9"/>
          <p:cNvSpPr txBox="1">
            <a:spLocks/>
          </p:cNvSpPr>
          <p:nvPr userDrawn="1"/>
        </p:nvSpPr>
        <p:spPr>
          <a:xfrm>
            <a:off x="9910" y="408707"/>
            <a:ext cx="3024691" cy="271043"/>
          </a:xfrm>
          <a:prstGeom prst="rect">
            <a:avLst/>
          </a:prstGeom>
        </p:spPr>
        <p:txBody>
          <a:bodyPr>
            <a:noAutofit/>
          </a:bodyPr>
          <a:lstStyle>
            <a:lvl1pPr marL="0" indent="0" algn="l" defTabSz="914400" rtl="0" eaLnBrk="1" latinLnBrk="0" hangingPunct="1">
              <a:lnSpc>
                <a:spcPct val="90000"/>
              </a:lnSpc>
              <a:spcBef>
                <a:spcPts val="1000"/>
              </a:spcBef>
              <a:buFontTx/>
              <a:buNone/>
              <a:defRPr sz="14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Formatvorlagen</a:t>
            </a:r>
            <a:endParaRPr lang="de-DE" dirty="0"/>
          </a:p>
        </p:txBody>
      </p:sp>
      <p:sp>
        <p:nvSpPr>
          <p:cNvPr id="10" name="Inhaltsplatzhalter 9"/>
          <p:cNvSpPr txBox="1">
            <a:spLocks/>
          </p:cNvSpPr>
          <p:nvPr userDrawn="1"/>
        </p:nvSpPr>
        <p:spPr>
          <a:xfrm>
            <a:off x="8515927" y="6315493"/>
            <a:ext cx="3352800" cy="28647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Vorname Nachname I Event I </a:t>
            </a:r>
            <a:fld id="{43505035-71CB-4100-91C2-D1458AAD1E0A}" type="datetime1">
              <a:rPr lang="de-DE" smtClean="0"/>
              <a:pPr/>
              <a:t>24.04.2023</a:t>
            </a:fld>
            <a:r>
              <a:rPr lang="de-DE"/>
              <a:t> I Folie </a:t>
            </a:r>
            <a:fld id="{AE134E98-7F50-4DA8-96E0-D9CF8C66C9D6}" type="slidenum">
              <a:rPr lang="de-DE" smtClean="0"/>
              <a:pPr/>
              <a:t>‹Nr.›</a:t>
            </a:fld>
            <a:endParaRPr lang="de-DE" dirty="0"/>
          </a:p>
        </p:txBody>
      </p:sp>
    </p:spTree>
    <p:extLst>
      <p:ext uri="{BB962C8B-B14F-4D97-AF65-F5344CB8AC3E}">
        <p14:creationId xmlns:p14="http://schemas.microsoft.com/office/powerpoint/2010/main" val="17381030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hdr="0"/>
  <p:txStyles>
    <p:title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Communication_protoco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tools.ietf.org/html/rfc261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jaxenter.de/wer-rest-will-muss-mit-hateoas-ernst-machen-489"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docs.geoserver.org/stable/en/user/rest/index.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ocs.opengeospatial.org/is/17-069r3/17-069r3.html#GMLS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html.spec.whatwg.org/"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rfc-editor.org/rfc/rfc7946"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schemas.opengis.net/ogcapi/features/part1/1.0/openapi/schemas/" TargetMode="External"/><Relationship Id="rId2" Type="http://schemas.openxmlformats.org/officeDocument/2006/relationships/hyperlink" Target="https://yaml.org/" TargetMode="Externa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pegelonline.wsv.de/webservices/gis/aktuell/wfs?service=wfs&amp;version=1.1.0&amp;request=GetCapabilities" TargetMode="External"/><Relationship Id="rId2" Type="http://schemas.openxmlformats.org/officeDocument/2006/relationships/hyperlink" Target="https://www.pegelonline.wsv.de/webservice/wfsAktuell;jsessionid=A9EEA6E33C2E274B14DC47614422FB51" TargetMode="External"/><Relationship Id="rId1" Type="http://schemas.openxmlformats.org/officeDocument/2006/relationships/slideLayout" Target="../slideLayouts/slideLayout2.xml"/><Relationship Id="rId6" Type="http://schemas.openxmlformats.org/officeDocument/2006/relationships/hyperlink" Target="https://www.pegelonline.wsv.de/webservices/gis/aktuell/wfs?service=wfs&amp;version=1.1.0&amp;request=GetFeature&amp;typeName=gk:waterlevels&amp;srsName=EPSG:31468" TargetMode="External"/><Relationship Id="rId5" Type="http://schemas.openxmlformats.org/officeDocument/2006/relationships/hyperlink" Target="https://www.pegelonline.wsv.de/webservices/gis/aktuell/wfs?service=wfs&amp;version=1.1.0&amp;request=GetFeature&amp;typeName=gk:waterlevels&amp;outputFormat%20=json" TargetMode="External"/><Relationship Id="rId4" Type="http://schemas.openxmlformats.org/officeDocument/2006/relationships/hyperlink" Target="https://www.pegelonline.wsv.de/webservices/gis/aktuell/wfs?service=wfs&amp;version=1.1.0&amp;request=DescribeFeatureType&amp;typeName=gk:waterlevel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github.com/opengeospatial/OGC-Web-API-Guidelines" TargetMode="External"/><Relationship Id="rId2" Type="http://schemas.openxmlformats.org/officeDocument/2006/relationships/hyperlink" Target="https://ogcapi.ogc.org/features/overview.html"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ogc-api.nrw.de/lika/v1" TargetMode="External"/><Relationship Id="rId2" Type="http://schemas.openxmlformats.org/officeDocument/2006/relationships/hyperlink" Target="https://ogc-api.nrw.de/"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geoportal.rlp.de/spatial-objects/67" TargetMode="External"/><Relationship Id="rId2" Type="http://schemas.openxmlformats.org/officeDocument/2006/relationships/hyperlink" Target="https://www.geoportal.rlp.de/spatial-objects/" TargetMode="External"/><Relationship Id="rId1" Type="http://schemas.openxmlformats.org/officeDocument/2006/relationships/slideLayout" Target="../slideLayouts/slideLayout2.xml"/><Relationship Id="rId4" Type="http://schemas.openxmlformats.org/officeDocument/2006/relationships/hyperlink" Target="https://osdatahub.os.uk/doc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api.hamburg.de/datasets/v1/bedarfsumleitungen/conformance" TargetMode="External"/><Relationship Id="rId2" Type="http://schemas.openxmlformats.org/officeDocument/2006/relationships/hyperlink" Target="https://ogc-api.nrw.de/lika/v1/conformance"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docs.opengeospatial.org/is/17-069r3/17-069r3.html#ats_geojson"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s://docs.ogc.org/is/17-069r3/17-069r3.html#_collections_"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ogc-api.nrw.de/lika/v1/collection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ogc-api.nrw.de/lika/v1/api/?f=htm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ogc-api.nrw.de/lika/v1/collections/flurstueck/items/05439400700069______?f=html" TargetMode="External"/><Relationship Id="rId2" Type="http://schemas.openxmlformats.org/officeDocument/2006/relationships/hyperlink" Target="https://ogc-api.nrw.de/lika/v1/collections/flurstueck/items"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app.swaggerhub.com/apis/OGC/ogcapi-features-1-example-1/1.0.1" TargetMode="External"/><Relationship Id="rId2" Type="http://schemas.openxmlformats.org/officeDocument/2006/relationships/hyperlink" Target="https://editor.swagger.io/"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3" Type="http://schemas.openxmlformats.org/officeDocument/2006/relationships/hyperlink" Target="https://docs.geoserver.org/latest/en/user/community/ogc-api/index.html" TargetMode="External"/><Relationship Id="rId2" Type="http://schemas.openxmlformats.org/officeDocument/2006/relationships/hyperlink" Target="https://pygeoapi.io/" TargetMode="External"/><Relationship Id="rId1" Type="http://schemas.openxmlformats.org/officeDocument/2006/relationships/slideLayout" Target="../slideLayouts/slideLayout2.xml"/><Relationship Id="rId6" Type="http://schemas.openxmlformats.org/officeDocument/2006/relationships/hyperlink" Target="https://github.com/interactive-instruments/ldproxy" TargetMode="External"/><Relationship Id="rId5" Type="http://schemas.openxmlformats.org/officeDocument/2006/relationships/hyperlink" Target="https://interactive-instruments.github.io/ldproxy/" TargetMode="External"/><Relationship Id="rId4" Type="http://schemas.openxmlformats.org/officeDocument/2006/relationships/hyperlink" Target="https://mapserver.org/ogc/ogc_api.html"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ics.uci.edu/~fielding/pubs/dissertation/top.htm" TargetMode="External"/><Relationship Id="rId2" Type="http://schemas.openxmlformats.org/officeDocument/2006/relationships/hyperlink" Target="https://ogcapi.ogc.org/features/" TargetMode="External"/><Relationship Id="rId1" Type="http://schemas.openxmlformats.org/officeDocument/2006/relationships/slideLayout" Target="../slideLayouts/slideLayout2.xml"/><Relationship Id="rId5" Type="http://schemas.openxmlformats.org/officeDocument/2006/relationships/hyperlink" Target="https://wiki.gdi-de.org/display/akgeod/OGC+API" TargetMode="External"/><Relationship Id="rId4" Type="http://schemas.openxmlformats.org/officeDocument/2006/relationships/hyperlink" Target="https://inspire.ec.europa.eu/sites/default/files/ogc_apis_introduction.pdf"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OGC's API - from WMS/WFS to </a:t>
            </a:r>
            <a:r>
              <a:rPr lang="en-GB" dirty="0" smtClean="0"/>
              <a:t>Open </a:t>
            </a:r>
            <a:r>
              <a:rPr lang="en-GB" dirty="0"/>
              <a:t>API</a:t>
            </a:r>
            <a:endParaRPr lang="de-DE" dirty="0"/>
          </a:p>
        </p:txBody>
      </p:sp>
      <p:sp>
        <p:nvSpPr>
          <p:cNvPr id="3" name="Untertitel 2"/>
          <p:cNvSpPr>
            <a:spLocks noGrp="1"/>
          </p:cNvSpPr>
          <p:nvPr>
            <p:ph type="subTitle" idx="1"/>
          </p:nvPr>
        </p:nvSpPr>
        <p:spPr/>
        <p:txBody>
          <a:bodyPr>
            <a:normAutofit/>
          </a:bodyPr>
          <a:lstStyle/>
          <a:p>
            <a:r>
              <a:rPr lang="de-DE" altLang="de-DE" b="1" dirty="0"/>
              <a:t>Prof. Dr. Franz-Josef Behr</a:t>
            </a:r>
          </a:p>
          <a:p>
            <a:r>
              <a:rPr lang="de-DE" altLang="de-DE" b="1" dirty="0"/>
              <a:t/>
            </a:r>
            <a:br>
              <a:rPr lang="de-DE" altLang="de-DE" b="1" dirty="0"/>
            </a:br>
            <a:r>
              <a:rPr lang="de-DE" altLang="de-DE" b="1" dirty="0"/>
              <a:t>Stuttgart University </a:t>
            </a:r>
            <a:r>
              <a:rPr lang="de-DE" altLang="de-DE" b="1" dirty="0" err="1"/>
              <a:t>of</a:t>
            </a:r>
            <a:r>
              <a:rPr lang="de-DE" altLang="de-DE" b="1" dirty="0"/>
              <a:t> Applied Science</a:t>
            </a:r>
            <a:br>
              <a:rPr lang="de-DE" altLang="de-DE" b="1" dirty="0"/>
            </a:br>
            <a:r>
              <a:rPr lang="de-DE" altLang="de-DE" b="1" dirty="0"/>
              <a:t>ICA </a:t>
            </a:r>
            <a:r>
              <a:rPr lang="de-DE" altLang="de-DE" b="1" dirty="0" err="1"/>
              <a:t>Commission</a:t>
            </a:r>
            <a:r>
              <a:rPr lang="de-DE" altLang="de-DE" b="1" dirty="0"/>
              <a:t> </a:t>
            </a:r>
            <a:r>
              <a:rPr lang="de-DE" altLang="de-DE" b="1" dirty="0" smtClean="0"/>
              <a:t>on </a:t>
            </a:r>
            <a:r>
              <a:rPr lang="de-DE" altLang="de-DE" b="1" dirty="0"/>
              <a:t>SDI </a:t>
            </a:r>
            <a:r>
              <a:rPr lang="de-DE" altLang="de-DE" b="1" dirty="0" err="1"/>
              <a:t>and</a:t>
            </a:r>
            <a:r>
              <a:rPr lang="de-DE" altLang="de-DE" b="1" dirty="0"/>
              <a:t> Standards</a:t>
            </a:r>
          </a:p>
          <a:p>
            <a:endParaRPr lang="de-DE" dirty="0"/>
          </a:p>
        </p:txBody>
      </p:sp>
    </p:spTree>
    <p:extLst>
      <p:ext uri="{BB962C8B-B14F-4D97-AF65-F5344CB8AC3E}">
        <p14:creationId xmlns:p14="http://schemas.microsoft.com/office/powerpoint/2010/main" val="4173281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375920" y="0"/>
            <a:ext cx="11816080" cy="6858000"/>
          </a:xfrm>
          <a:prstGeom prst="rect">
            <a:avLst/>
          </a:prstGeom>
          <a:solidFill>
            <a:srgbClr val="E4CC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a:p>
        </p:txBody>
      </p:sp>
      <p:sp>
        <p:nvSpPr>
          <p:cNvPr id="2" name="Rechteck 1"/>
          <p:cNvSpPr/>
          <p:nvPr/>
        </p:nvSpPr>
        <p:spPr>
          <a:xfrm>
            <a:off x="2711624" y="2228672"/>
            <a:ext cx="6696744" cy="1200329"/>
          </a:xfrm>
          <a:prstGeom prst="rect">
            <a:avLst/>
          </a:prstGeom>
          <a:solidFill>
            <a:srgbClr val="EAEAEA">
              <a:alpha val="23137"/>
            </a:srgbClr>
          </a:solidFill>
        </p:spPr>
        <p:txBody>
          <a:bodyPr wrap="square">
            <a:spAutoFit/>
          </a:bodyPr>
          <a:lstStyle/>
          <a:p>
            <a:r>
              <a:rPr lang="en-US" dirty="0"/>
              <a:t>A communication </a:t>
            </a:r>
            <a:r>
              <a:rPr lang="en-US" b="1" dirty="0"/>
              <a:t>protocol</a:t>
            </a:r>
            <a:r>
              <a:rPr lang="en-US" dirty="0"/>
              <a:t> is a </a:t>
            </a:r>
            <a:r>
              <a:rPr lang="en-US" b="1" dirty="0"/>
              <a:t>system of rules </a:t>
            </a:r>
            <a:r>
              <a:rPr lang="en-US" dirty="0"/>
              <a:t>that allows two or more entities of a </a:t>
            </a:r>
            <a:r>
              <a:rPr lang="en-US" b="1" dirty="0"/>
              <a:t>communications system to transmit information</a:t>
            </a:r>
            <a:r>
              <a:rPr lang="en-US" dirty="0"/>
              <a:t>.</a:t>
            </a:r>
          </a:p>
          <a:p>
            <a:endParaRPr lang="de-DE" dirty="0"/>
          </a:p>
        </p:txBody>
      </p:sp>
      <p:sp>
        <p:nvSpPr>
          <p:cNvPr id="3" name="Rechteck 2"/>
          <p:cNvSpPr/>
          <p:nvPr/>
        </p:nvSpPr>
        <p:spPr>
          <a:xfrm>
            <a:off x="2711624" y="3789040"/>
            <a:ext cx="6552728" cy="1477328"/>
          </a:xfrm>
          <a:prstGeom prst="rect">
            <a:avLst/>
          </a:prstGeom>
          <a:solidFill>
            <a:srgbClr val="EAEAEA">
              <a:alpha val="23137"/>
            </a:srgbClr>
          </a:solidFill>
        </p:spPr>
        <p:txBody>
          <a:bodyPr wrap="square">
            <a:spAutoFit/>
          </a:bodyPr>
          <a:lstStyle/>
          <a:p>
            <a:r>
              <a:rPr lang="en-US" dirty="0"/>
              <a:t>The </a:t>
            </a:r>
            <a:r>
              <a:rPr lang="en-US" b="1" dirty="0"/>
              <a:t>protocol</a:t>
            </a:r>
            <a:r>
              <a:rPr lang="en-US" dirty="0"/>
              <a:t> defines the </a:t>
            </a:r>
            <a:r>
              <a:rPr lang="en-US" b="1" dirty="0"/>
              <a:t>rules, syntax, semantics and synchronization</a:t>
            </a:r>
            <a:r>
              <a:rPr lang="en-US" dirty="0"/>
              <a:t> of communication and possible</a:t>
            </a:r>
            <a:r>
              <a:rPr lang="en-US" b="1" dirty="0"/>
              <a:t> error recovery</a:t>
            </a:r>
            <a:r>
              <a:rPr lang="en-US" dirty="0"/>
              <a:t> methods. </a:t>
            </a:r>
          </a:p>
          <a:p>
            <a:r>
              <a:rPr lang="en-US" dirty="0"/>
              <a:t>Protocols may be implemented by hardware, software, or a combination of both</a:t>
            </a:r>
            <a:endParaRPr lang="de-DE" dirty="0"/>
          </a:p>
        </p:txBody>
      </p:sp>
      <p:sp>
        <p:nvSpPr>
          <p:cNvPr id="4" name="Rechteck 3"/>
          <p:cNvSpPr/>
          <p:nvPr/>
        </p:nvSpPr>
        <p:spPr>
          <a:xfrm>
            <a:off x="2711624" y="5733256"/>
            <a:ext cx="6984776" cy="261610"/>
          </a:xfrm>
          <a:prstGeom prst="rect">
            <a:avLst/>
          </a:prstGeom>
        </p:spPr>
        <p:txBody>
          <a:bodyPr wrap="square">
            <a:spAutoFit/>
          </a:bodyPr>
          <a:lstStyle/>
          <a:p>
            <a:r>
              <a:rPr lang="en-US" sz="1100" dirty="0">
                <a:latin typeface="Calibri" panose="020F0502020204030204" pitchFamily="34" charset="0"/>
                <a:hlinkClick r:id="rId3"/>
              </a:rPr>
              <a:t>https://en.wikipedia.org/wiki/Communication_protocol</a:t>
            </a:r>
            <a:r>
              <a:rPr lang="en-US" sz="1100" dirty="0">
                <a:latin typeface="Calibri" panose="020F0502020204030204" pitchFamily="34" charset="0"/>
              </a:rPr>
              <a:t> [2021-03-11]</a:t>
            </a:r>
            <a:endParaRPr lang="de-DE" sz="1100" dirty="0">
              <a:latin typeface="Calibri" panose="020F0502020204030204" pitchFamily="34" charset="0"/>
            </a:endParaRPr>
          </a:p>
        </p:txBody>
      </p:sp>
      <p:sp>
        <p:nvSpPr>
          <p:cNvPr id="9" name="Textfeld 8"/>
          <p:cNvSpPr txBox="1"/>
          <p:nvPr/>
        </p:nvSpPr>
        <p:spPr>
          <a:xfrm>
            <a:off x="1919536" y="404665"/>
            <a:ext cx="309634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de-DE" sz="3600" spc="190" dirty="0">
                <a:solidFill>
                  <a:srgbClr val="339966"/>
                </a:solidFill>
              </a:rPr>
              <a:t>Definition</a:t>
            </a:r>
          </a:p>
        </p:txBody>
      </p:sp>
      <p:cxnSp>
        <p:nvCxnSpPr>
          <p:cNvPr id="7" name="Gerade Verbindung 6"/>
          <p:cNvCxnSpPr/>
          <p:nvPr/>
        </p:nvCxnSpPr>
        <p:spPr>
          <a:xfrm>
            <a:off x="2711624" y="2228672"/>
            <a:ext cx="0" cy="1200329"/>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2711624" y="3801814"/>
            <a:ext cx="0" cy="1464554"/>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029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6626" y="609600"/>
            <a:ext cx="8353871" cy="685800"/>
          </a:xfrm>
        </p:spPr>
        <p:txBody>
          <a:bodyPr>
            <a:normAutofit fontScale="90000"/>
          </a:bodyPr>
          <a:lstStyle/>
          <a:p>
            <a:r>
              <a:rPr lang="en-US" dirty="0"/>
              <a:t>Open Systems Interconnection model (OSI model)</a:t>
            </a:r>
            <a:endParaRPr lang="de-DE" dirty="0"/>
          </a:p>
        </p:txBody>
      </p:sp>
      <p:grpSp>
        <p:nvGrpSpPr>
          <p:cNvPr id="4" name="Group 6"/>
          <p:cNvGrpSpPr>
            <a:grpSpLocks/>
          </p:cNvGrpSpPr>
          <p:nvPr/>
        </p:nvGrpSpPr>
        <p:grpSpPr bwMode="auto">
          <a:xfrm>
            <a:off x="3503713" y="2619145"/>
            <a:ext cx="1076521" cy="243542"/>
            <a:chOff x="3625" y="3106"/>
            <a:chExt cx="768" cy="271"/>
          </a:xfrm>
        </p:grpSpPr>
        <p:sp>
          <p:nvSpPr>
            <p:cNvPr id="5" name="Rectangle 7"/>
            <p:cNvSpPr>
              <a:spLocks noChangeArrowheads="1"/>
            </p:cNvSpPr>
            <p:nvPr/>
          </p:nvSpPr>
          <p:spPr bwMode="auto">
            <a:xfrm>
              <a:off x="3625" y="3106"/>
              <a:ext cx="768" cy="271"/>
            </a:xfrm>
            <a:prstGeom prst="rect">
              <a:avLst/>
            </a:prstGeom>
            <a:solidFill>
              <a:srgbClr val="FFFFFF"/>
            </a:solidFill>
            <a:ln w="19050">
              <a:solidFill>
                <a:schemeClr val="tx1"/>
              </a:solidFill>
              <a:miter lim="800000"/>
              <a:headEnd/>
              <a:tailEnd/>
            </a:ln>
          </p:spPr>
          <p:txBody>
            <a:bodyPr wrap="none" lIns="0" anchor="ctr" anchorCtr="1"/>
            <a:lstStyle/>
            <a:p>
              <a:endParaRPr lang="en-US"/>
            </a:p>
          </p:txBody>
        </p:sp>
        <p:sp>
          <p:nvSpPr>
            <p:cNvPr id="6" name="Rectangle 8"/>
            <p:cNvSpPr>
              <a:spLocks noChangeArrowheads="1"/>
            </p:cNvSpPr>
            <p:nvPr/>
          </p:nvSpPr>
          <p:spPr bwMode="auto">
            <a:xfrm>
              <a:off x="3667" y="3149"/>
              <a:ext cx="685" cy="188"/>
            </a:xfrm>
            <a:prstGeom prst="rect">
              <a:avLst/>
            </a:prstGeom>
            <a:noFill/>
            <a:ln w="9525">
              <a:noFill/>
              <a:miter lim="800000"/>
              <a:headEnd/>
              <a:tailEnd/>
            </a:ln>
          </p:spPr>
          <p:txBody>
            <a:bodyPr lIns="0" tIns="0" rIns="0" bIns="0" anchor="ctr" anchorCtr="1">
              <a:spAutoFit/>
            </a:bodyPr>
            <a:lstStyle/>
            <a:p>
              <a:pPr algn="ctr"/>
              <a:r>
                <a:rPr lang="de-DE" sz="1100" b="1" dirty="0" err="1">
                  <a:solidFill>
                    <a:srgbClr val="000000"/>
                  </a:solidFill>
                  <a:latin typeface="Trebuchet MS" pitchFamily="34" charset="0"/>
                </a:rPr>
                <a:t>Application</a:t>
              </a:r>
              <a:endParaRPr lang="de-DE" sz="1100" dirty="0">
                <a:latin typeface="Trebuchet MS" pitchFamily="34" charset="0"/>
              </a:endParaRPr>
            </a:p>
          </p:txBody>
        </p:sp>
      </p:grpSp>
      <p:grpSp>
        <p:nvGrpSpPr>
          <p:cNvPr id="7" name="Group 9"/>
          <p:cNvGrpSpPr>
            <a:grpSpLocks/>
          </p:cNvGrpSpPr>
          <p:nvPr/>
        </p:nvGrpSpPr>
        <p:grpSpPr bwMode="auto">
          <a:xfrm>
            <a:off x="3503713" y="3079042"/>
            <a:ext cx="1076521" cy="243542"/>
            <a:chOff x="3625" y="3106"/>
            <a:chExt cx="768" cy="271"/>
          </a:xfrm>
        </p:grpSpPr>
        <p:sp>
          <p:nvSpPr>
            <p:cNvPr id="8" name="Rectangle 10"/>
            <p:cNvSpPr>
              <a:spLocks noChangeArrowheads="1"/>
            </p:cNvSpPr>
            <p:nvPr/>
          </p:nvSpPr>
          <p:spPr bwMode="auto">
            <a:xfrm>
              <a:off x="3625" y="3106"/>
              <a:ext cx="768" cy="271"/>
            </a:xfrm>
            <a:prstGeom prst="rect">
              <a:avLst/>
            </a:prstGeom>
            <a:solidFill>
              <a:srgbClr val="FFFFFF"/>
            </a:solidFill>
            <a:ln w="19050">
              <a:solidFill>
                <a:schemeClr val="tx1"/>
              </a:solidFill>
              <a:miter lim="800000"/>
              <a:headEnd/>
              <a:tailEnd/>
            </a:ln>
          </p:spPr>
          <p:txBody>
            <a:bodyPr wrap="none" lIns="0" anchor="ctr" anchorCtr="1"/>
            <a:lstStyle/>
            <a:p>
              <a:endParaRPr lang="en-US"/>
            </a:p>
          </p:txBody>
        </p:sp>
        <p:sp>
          <p:nvSpPr>
            <p:cNvPr id="9" name="Rectangle 11"/>
            <p:cNvSpPr>
              <a:spLocks noChangeArrowheads="1"/>
            </p:cNvSpPr>
            <p:nvPr/>
          </p:nvSpPr>
          <p:spPr bwMode="auto">
            <a:xfrm>
              <a:off x="3667" y="3149"/>
              <a:ext cx="685" cy="188"/>
            </a:xfrm>
            <a:prstGeom prst="rect">
              <a:avLst/>
            </a:prstGeom>
            <a:noFill/>
            <a:ln w="9525">
              <a:noFill/>
              <a:miter lim="800000"/>
              <a:headEnd/>
              <a:tailEnd/>
            </a:ln>
          </p:spPr>
          <p:txBody>
            <a:bodyPr lIns="0" tIns="0" rIns="0" bIns="0" anchor="ctr" anchorCtr="1">
              <a:spAutoFit/>
            </a:bodyPr>
            <a:lstStyle/>
            <a:p>
              <a:pPr algn="ctr"/>
              <a:r>
                <a:rPr lang="de-DE" sz="1100" b="1" dirty="0" err="1">
                  <a:solidFill>
                    <a:srgbClr val="000000"/>
                  </a:solidFill>
                  <a:latin typeface="Trebuchet MS" pitchFamily="34" charset="0"/>
                </a:rPr>
                <a:t>Presentation</a:t>
              </a:r>
              <a:endParaRPr lang="de-DE" sz="1100" dirty="0">
                <a:latin typeface="Trebuchet MS" pitchFamily="34" charset="0"/>
              </a:endParaRPr>
            </a:p>
          </p:txBody>
        </p:sp>
      </p:grpSp>
      <p:grpSp>
        <p:nvGrpSpPr>
          <p:cNvPr id="10" name="Group 12"/>
          <p:cNvGrpSpPr>
            <a:grpSpLocks/>
          </p:cNvGrpSpPr>
          <p:nvPr/>
        </p:nvGrpSpPr>
        <p:grpSpPr bwMode="auto">
          <a:xfrm>
            <a:off x="3504847" y="3540073"/>
            <a:ext cx="1076521" cy="243542"/>
            <a:chOff x="3625" y="3106"/>
            <a:chExt cx="768" cy="271"/>
          </a:xfrm>
        </p:grpSpPr>
        <p:sp>
          <p:nvSpPr>
            <p:cNvPr id="11" name="Rectangle 13"/>
            <p:cNvSpPr>
              <a:spLocks noChangeArrowheads="1"/>
            </p:cNvSpPr>
            <p:nvPr/>
          </p:nvSpPr>
          <p:spPr bwMode="auto">
            <a:xfrm>
              <a:off x="3625" y="3106"/>
              <a:ext cx="768" cy="271"/>
            </a:xfrm>
            <a:prstGeom prst="rect">
              <a:avLst/>
            </a:prstGeom>
            <a:solidFill>
              <a:srgbClr val="FFFFFF"/>
            </a:solidFill>
            <a:ln w="19050">
              <a:solidFill>
                <a:schemeClr val="tx1"/>
              </a:solidFill>
              <a:miter lim="800000"/>
              <a:headEnd/>
              <a:tailEnd/>
            </a:ln>
          </p:spPr>
          <p:txBody>
            <a:bodyPr wrap="none" lIns="0" anchor="ctr" anchorCtr="1"/>
            <a:lstStyle/>
            <a:p>
              <a:endParaRPr lang="en-US"/>
            </a:p>
          </p:txBody>
        </p:sp>
        <p:sp>
          <p:nvSpPr>
            <p:cNvPr id="12" name="Rectangle 14"/>
            <p:cNvSpPr>
              <a:spLocks noChangeArrowheads="1"/>
            </p:cNvSpPr>
            <p:nvPr/>
          </p:nvSpPr>
          <p:spPr bwMode="auto">
            <a:xfrm>
              <a:off x="3667" y="3149"/>
              <a:ext cx="685" cy="188"/>
            </a:xfrm>
            <a:prstGeom prst="rect">
              <a:avLst/>
            </a:prstGeom>
            <a:noFill/>
            <a:ln w="9525">
              <a:noFill/>
              <a:miter lim="800000"/>
              <a:headEnd/>
              <a:tailEnd/>
            </a:ln>
          </p:spPr>
          <p:txBody>
            <a:bodyPr lIns="0" tIns="0" rIns="0" bIns="0" anchor="ctr" anchorCtr="1">
              <a:spAutoFit/>
            </a:bodyPr>
            <a:lstStyle/>
            <a:p>
              <a:pPr algn="ctr"/>
              <a:r>
                <a:rPr lang="de-DE" sz="1100" b="1" dirty="0">
                  <a:solidFill>
                    <a:srgbClr val="000000"/>
                  </a:solidFill>
                  <a:latin typeface="Trebuchet MS" pitchFamily="34" charset="0"/>
                </a:rPr>
                <a:t>Session</a:t>
              </a:r>
              <a:endParaRPr lang="de-DE" sz="1100" dirty="0">
                <a:latin typeface="Trebuchet MS" pitchFamily="34" charset="0"/>
              </a:endParaRPr>
            </a:p>
          </p:txBody>
        </p:sp>
      </p:grpSp>
      <p:grpSp>
        <p:nvGrpSpPr>
          <p:cNvPr id="13" name="Group 15"/>
          <p:cNvGrpSpPr>
            <a:grpSpLocks/>
          </p:cNvGrpSpPr>
          <p:nvPr/>
        </p:nvGrpSpPr>
        <p:grpSpPr bwMode="auto">
          <a:xfrm>
            <a:off x="3503713" y="4007899"/>
            <a:ext cx="1076521" cy="243542"/>
            <a:chOff x="3625" y="3106"/>
            <a:chExt cx="768" cy="271"/>
          </a:xfrm>
        </p:grpSpPr>
        <p:sp>
          <p:nvSpPr>
            <p:cNvPr id="14" name="Rectangle 16"/>
            <p:cNvSpPr>
              <a:spLocks noChangeArrowheads="1"/>
            </p:cNvSpPr>
            <p:nvPr/>
          </p:nvSpPr>
          <p:spPr bwMode="auto">
            <a:xfrm>
              <a:off x="3625" y="3106"/>
              <a:ext cx="768" cy="271"/>
            </a:xfrm>
            <a:prstGeom prst="rect">
              <a:avLst/>
            </a:prstGeom>
            <a:solidFill>
              <a:srgbClr val="FFFFFF"/>
            </a:solidFill>
            <a:ln w="19050">
              <a:solidFill>
                <a:schemeClr val="tx1"/>
              </a:solidFill>
              <a:miter lim="800000"/>
              <a:headEnd/>
              <a:tailEnd/>
            </a:ln>
          </p:spPr>
          <p:txBody>
            <a:bodyPr wrap="none" lIns="0" anchor="ctr" anchorCtr="1"/>
            <a:lstStyle/>
            <a:p>
              <a:endParaRPr lang="en-US"/>
            </a:p>
          </p:txBody>
        </p:sp>
        <p:sp>
          <p:nvSpPr>
            <p:cNvPr id="15" name="Rectangle 17"/>
            <p:cNvSpPr>
              <a:spLocks noChangeArrowheads="1"/>
            </p:cNvSpPr>
            <p:nvPr/>
          </p:nvSpPr>
          <p:spPr bwMode="auto">
            <a:xfrm>
              <a:off x="3667" y="3149"/>
              <a:ext cx="685" cy="188"/>
            </a:xfrm>
            <a:prstGeom prst="rect">
              <a:avLst/>
            </a:prstGeom>
            <a:noFill/>
            <a:ln w="9525">
              <a:noFill/>
              <a:miter lim="800000"/>
              <a:headEnd/>
              <a:tailEnd/>
            </a:ln>
          </p:spPr>
          <p:txBody>
            <a:bodyPr lIns="0" tIns="0" rIns="0" bIns="0" anchor="ctr" anchorCtr="1">
              <a:spAutoFit/>
            </a:bodyPr>
            <a:lstStyle/>
            <a:p>
              <a:pPr algn="ctr"/>
              <a:r>
                <a:rPr lang="de-DE" sz="1100" b="1">
                  <a:solidFill>
                    <a:srgbClr val="000000"/>
                  </a:solidFill>
                  <a:latin typeface="Trebuchet MS" pitchFamily="34" charset="0"/>
                </a:rPr>
                <a:t>Transport</a:t>
              </a:r>
              <a:endParaRPr lang="de-DE" sz="1100">
                <a:latin typeface="Trebuchet MS" pitchFamily="34" charset="0"/>
              </a:endParaRPr>
            </a:p>
          </p:txBody>
        </p:sp>
      </p:grpSp>
      <p:grpSp>
        <p:nvGrpSpPr>
          <p:cNvPr id="16" name="Group 18"/>
          <p:cNvGrpSpPr>
            <a:grpSpLocks/>
          </p:cNvGrpSpPr>
          <p:nvPr/>
        </p:nvGrpSpPr>
        <p:grpSpPr bwMode="auto">
          <a:xfrm>
            <a:off x="3504847" y="4475105"/>
            <a:ext cx="1076521" cy="243464"/>
            <a:chOff x="3625" y="3106"/>
            <a:chExt cx="768" cy="271"/>
          </a:xfrm>
        </p:grpSpPr>
        <p:sp>
          <p:nvSpPr>
            <p:cNvPr id="17" name="Rectangle 19"/>
            <p:cNvSpPr>
              <a:spLocks noChangeArrowheads="1"/>
            </p:cNvSpPr>
            <p:nvPr/>
          </p:nvSpPr>
          <p:spPr bwMode="auto">
            <a:xfrm>
              <a:off x="3625" y="3106"/>
              <a:ext cx="768" cy="271"/>
            </a:xfrm>
            <a:prstGeom prst="rect">
              <a:avLst/>
            </a:prstGeom>
            <a:solidFill>
              <a:srgbClr val="FFFFFF"/>
            </a:solidFill>
            <a:ln w="19050">
              <a:solidFill>
                <a:schemeClr val="tx1"/>
              </a:solidFill>
              <a:miter lim="800000"/>
              <a:headEnd/>
              <a:tailEnd/>
            </a:ln>
          </p:spPr>
          <p:txBody>
            <a:bodyPr wrap="none" lIns="0" anchor="ctr" anchorCtr="1"/>
            <a:lstStyle/>
            <a:p>
              <a:endParaRPr lang="en-US"/>
            </a:p>
          </p:txBody>
        </p:sp>
        <p:sp>
          <p:nvSpPr>
            <p:cNvPr id="18" name="Rectangle 20"/>
            <p:cNvSpPr>
              <a:spLocks noChangeArrowheads="1"/>
            </p:cNvSpPr>
            <p:nvPr/>
          </p:nvSpPr>
          <p:spPr bwMode="auto">
            <a:xfrm>
              <a:off x="3667" y="3149"/>
              <a:ext cx="685" cy="188"/>
            </a:xfrm>
            <a:prstGeom prst="rect">
              <a:avLst/>
            </a:prstGeom>
            <a:noFill/>
            <a:ln w="9525">
              <a:noFill/>
              <a:miter lim="800000"/>
              <a:headEnd/>
              <a:tailEnd/>
            </a:ln>
          </p:spPr>
          <p:txBody>
            <a:bodyPr lIns="0" tIns="0" rIns="0" bIns="0" anchor="ctr" anchorCtr="1">
              <a:spAutoFit/>
            </a:bodyPr>
            <a:lstStyle/>
            <a:p>
              <a:pPr algn="ctr"/>
              <a:r>
                <a:rPr lang="de-DE" sz="1100" b="1" dirty="0">
                  <a:solidFill>
                    <a:srgbClr val="000000"/>
                  </a:solidFill>
                  <a:latin typeface="Trebuchet MS" pitchFamily="34" charset="0"/>
                </a:rPr>
                <a:t>Network</a:t>
              </a:r>
              <a:endParaRPr lang="de-DE" sz="1100" dirty="0">
                <a:latin typeface="Trebuchet MS" pitchFamily="34" charset="0"/>
              </a:endParaRPr>
            </a:p>
          </p:txBody>
        </p:sp>
      </p:grpSp>
      <p:grpSp>
        <p:nvGrpSpPr>
          <p:cNvPr id="19" name="Group 21"/>
          <p:cNvGrpSpPr>
            <a:grpSpLocks/>
          </p:cNvGrpSpPr>
          <p:nvPr/>
        </p:nvGrpSpPr>
        <p:grpSpPr bwMode="auto">
          <a:xfrm>
            <a:off x="3504847" y="4932225"/>
            <a:ext cx="1076521" cy="243542"/>
            <a:chOff x="3625" y="3106"/>
            <a:chExt cx="768" cy="271"/>
          </a:xfrm>
        </p:grpSpPr>
        <p:sp>
          <p:nvSpPr>
            <p:cNvPr id="20" name="Rectangle 22"/>
            <p:cNvSpPr>
              <a:spLocks noChangeArrowheads="1"/>
            </p:cNvSpPr>
            <p:nvPr/>
          </p:nvSpPr>
          <p:spPr bwMode="auto">
            <a:xfrm>
              <a:off x="3625" y="3106"/>
              <a:ext cx="768" cy="271"/>
            </a:xfrm>
            <a:prstGeom prst="rect">
              <a:avLst/>
            </a:prstGeom>
            <a:solidFill>
              <a:srgbClr val="FFFFFF"/>
            </a:solidFill>
            <a:ln w="19050">
              <a:solidFill>
                <a:schemeClr val="tx1"/>
              </a:solidFill>
              <a:miter lim="800000"/>
              <a:headEnd/>
              <a:tailEnd/>
            </a:ln>
          </p:spPr>
          <p:txBody>
            <a:bodyPr wrap="none" lIns="0" anchor="ctr" anchorCtr="1"/>
            <a:lstStyle/>
            <a:p>
              <a:endParaRPr lang="en-US"/>
            </a:p>
          </p:txBody>
        </p:sp>
        <p:sp>
          <p:nvSpPr>
            <p:cNvPr id="21" name="Rectangle 23"/>
            <p:cNvSpPr>
              <a:spLocks noChangeArrowheads="1"/>
            </p:cNvSpPr>
            <p:nvPr/>
          </p:nvSpPr>
          <p:spPr bwMode="auto">
            <a:xfrm>
              <a:off x="3667" y="3149"/>
              <a:ext cx="685" cy="188"/>
            </a:xfrm>
            <a:prstGeom prst="rect">
              <a:avLst/>
            </a:prstGeom>
            <a:noFill/>
            <a:ln w="9525">
              <a:noFill/>
              <a:miter lim="800000"/>
              <a:headEnd/>
              <a:tailEnd/>
            </a:ln>
          </p:spPr>
          <p:txBody>
            <a:bodyPr lIns="0" tIns="0" rIns="0" bIns="0" anchor="ctr" anchorCtr="1">
              <a:spAutoFit/>
            </a:bodyPr>
            <a:lstStyle/>
            <a:p>
              <a:pPr algn="ctr"/>
              <a:r>
                <a:rPr lang="de-DE" sz="1100" dirty="0">
                  <a:latin typeface="Trebuchet MS" pitchFamily="34" charset="0"/>
                </a:rPr>
                <a:t>Data link</a:t>
              </a:r>
            </a:p>
          </p:txBody>
        </p:sp>
      </p:grpSp>
      <p:grpSp>
        <p:nvGrpSpPr>
          <p:cNvPr id="22" name="Group 24"/>
          <p:cNvGrpSpPr>
            <a:grpSpLocks/>
          </p:cNvGrpSpPr>
          <p:nvPr/>
        </p:nvGrpSpPr>
        <p:grpSpPr bwMode="auto">
          <a:xfrm>
            <a:off x="3503713" y="5405608"/>
            <a:ext cx="1076521" cy="304936"/>
            <a:chOff x="3625" y="3106"/>
            <a:chExt cx="768" cy="271"/>
          </a:xfrm>
        </p:grpSpPr>
        <p:sp>
          <p:nvSpPr>
            <p:cNvPr id="23" name="Rectangle 25"/>
            <p:cNvSpPr>
              <a:spLocks noChangeArrowheads="1"/>
            </p:cNvSpPr>
            <p:nvPr/>
          </p:nvSpPr>
          <p:spPr bwMode="auto">
            <a:xfrm>
              <a:off x="3625" y="3106"/>
              <a:ext cx="768" cy="271"/>
            </a:xfrm>
            <a:prstGeom prst="rect">
              <a:avLst/>
            </a:prstGeom>
            <a:solidFill>
              <a:srgbClr val="FFFFFF"/>
            </a:solidFill>
            <a:ln w="19050">
              <a:solidFill>
                <a:schemeClr val="tx1"/>
              </a:solidFill>
              <a:miter lim="800000"/>
              <a:headEnd/>
              <a:tailEnd/>
            </a:ln>
          </p:spPr>
          <p:txBody>
            <a:bodyPr wrap="none" lIns="0" anchor="ctr" anchorCtr="1"/>
            <a:lstStyle/>
            <a:p>
              <a:endParaRPr lang="en-US"/>
            </a:p>
          </p:txBody>
        </p:sp>
        <p:sp>
          <p:nvSpPr>
            <p:cNvPr id="24" name="Rectangle 26"/>
            <p:cNvSpPr>
              <a:spLocks noChangeArrowheads="1"/>
            </p:cNvSpPr>
            <p:nvPr/>
          </p:nvSpPr>
          <p:spPr bwMode="auto">
            <a:xfrm>
              <a:off x="3667" y="3167"/>
              <a:ext cx="685" cy="150"/>
            </a:xfrm>
            <a:prstGeom prst="rect">
              <a:avLst/>
            </a:prstGeom>
            <a:noFill/>
            <a:ln w="9525">
              <a:noFill/>
              <a:miter lim="800000"/>
              <a:headEnd/>
              <a:tailEnd/>
            </a:ln>
          </p:spPr>
          <p:txBody>
            <a:bodyPr lIns="0" tIns="0" rIns="0" bIns="0" anchor="ctr" anchorCtr="1">
              <a:spAutoFit/>
            </a:bodyPr>
            <a:lstStyle/>
            <a:p>
              <a:pPr algn="ctr"/>
              <a:r>
                <a:rPr lang="de-DE" sz="1100" b="1" dirty="0">
                  <a:solidFill>
                    <a:srgbClr val="000000"/>
                  </a:solidFill>
                  <a:latin typeface="Trebuchet MS" pitchFamily="34" charset="0"/>
                </a:rPr>
                <a:t> </a:t>
              </a:r>
              <a:r>
                <a:rPr lang="de-DE" sz="1100" b="1" dirty="0" err="1">
                  <a:solidFill>
                    <a:srgbClr val="000000"/>
                  </a:solidFill>
                  <a:latin typeface="Trebuchet MS" pitchFamily="34" charset="0"/>
                </a:rPr>
                <a:t>Physical</a:t>
              </a:r>
              <a:endParaRPr lang="de-DE" sz="1100" dirty="0">
                <a:latin typeface="Trebuchet MS" pitchFamily="34" charset="0"/>
              </a:endParaRPr>
            </a:p>
          </p:txBody>
        </p:sp>
      </p:grpSp>
      <p:cxnSp>
        <p:nvCxnSpPr>
          <p:cNvPr id="25" name="AutoShape 27"/>
          <p:cNvCxnSpPr>
            <a:cxnSpLocks noChangeShapeType="1"/>
            <a:stCxn id="5" idx="2"/>
            <a:endCxn id="8" idx="0"/>
          </p:cNvCxnSpPr>
          <p:nvPr/>
        </p:nvCxnSpPr>
        <p:spPr bwMode="auto">
          <a:xfrm>
            <a:off x="4041973" y="2862687"/>
            <a:ext cx="0" cy="216356"/>
          </a:xfrm>
          <a:prstGeom prst="straightConnector1">
            <a:avLst/>
          </a:prstGeom>
          <a:noFill/>
          <a:ln w="19050">
            <a:solidFill>
              <a:schemeClr val="tx1"/>
            </a:solidFill>
            <a:round/>
            <a:headEnd type="triangle" w="med" len="sm"/>
            <a:tailEnd type="triangle" w="med" len="sm"/>
          </a:ln>
        </p:spPr>
      </p:cxnSp>
      <p:cxnSp>
        <p:nvCxnSpPr>
          <p:cNvPr id="26" name="AutoShape 28"/>
          <p:cNvCxnSpPr>
            <a:cxnSpLocks noChangeShapeType="1"/>
            <a:stCxn id="8" idx="2"/>
            <a:endCxn id="11" idx="0"/>
          </p:cNvCxnSpPr>
          <p:nvPr/>
        </p:nvCxnSpPr>
        <p:spPr bwMode="auto">
          <a:xfrm>
            <a:off x="4041973" y="3322585"/>
            <a:ext cx="1134" cy="217488"/>
          </a:xfrm>
          <a:prstGeom prst="straightConnector1">
            <a:avLst/>
          </a:prstGeom>
          <a:noFill/>
          <a:ln w="19050">
            <a:solidFill>
              <a:schemeClr val="tx1"/>
            </a:solidFill>
            <a:round/>
            <a:headEnd type="triangle" w="med" len="sm"/>
            <a:tailEnd type="triangle" w="med" len="sm"/>
          </a:ln>
        </p:spPr>
      </p:cxnSp>
      <p:cxnSp>
        <p:nvCxnSpPr>
          <p:cNvPr id="27" name="AutoShape 29"/>
          <p:cNvCxnSpPr>
            <a:cxnSpLocks noChangeShapeType="1"/>
            <a:stCxn id="11" idx="2"/>
            <a:endCxn id="14" idx="0"/>
          </p:cNvCxnSpPr>
          <p:nvPr/>
        </p:nvCxnSpPr>
        <p:spPr bwMode="auto">
          <a:xfrm flipH="1">
            <a:off x="4041973" y="3783615"/>
            <a:ext cx="1134" cy="224284"/>
          </a:xfrm>
          <a:prstGeom prst="straightConnector1">
            <a:avLst/>
          </a:prstGeom>
          <a:noFill/>
          <a:ln w="19050">
            <a:solidFill>
              <a:schemeClr val="tx1"/>
            </a:solidFill>
            <a:round/>
            <a:headEnd type="triangle" w="med" len="sm"/>
            <a:tailEnd type="triangle" w="med" len="sm"/>
          </a:ln>
        </p:spPr>
      </p:cxnSp>
      <p:cxnSp>
        <p:nvCxnSpPr>
          <p:cNvPr id="28" name="AutoShape 30"/>
          <p:cNvCxnSpPr>
            <a:cxnSpLocks noChangeShapeType="1"/>
            <a:stCxn id="14" idx="2"/>
            <a:endCxn id="17" idx="0"/>
          </p:cNvCxnSpPr>
          <p:nvPr/>
        </p:nvCxnSpPr>
        <p:spPr bwMode="auto">
          <a:xfrm>
            <a:off x="4041973" y="4251441"/>
            <a:ext cx="1134" cy="223660"/>
          </a:xfrm>
          <a:prstGeom prst="straightConnector1">
            <a:avLst/>
          </a:prstGeom>
          <a:noFill/>
          <a:ln w="19050">
            <a:solidFill>
              <a:schemeClr val="tx1"/>
            </a:solidFill>
            <a:round/>
            <a:headEnd type="triangle" w="med" len="sm"/>
            <a:tailEnd type="triangle" w="med" len="sm"/>
          </a:ln>
        </p:spPr>
      </p:cxnSp>
      <p:cxnSp>
        <p:nvCxnSpPr>
          <p:cNvPr id="29" name="AutoShape 31"/>
          <p:cNvCxnSpPr>
            <a:cxnSpLocks noChangeShapeType="1"/>
            <a:stCxn id="17" idx="2"/>
            <a:endCxn id="20" idx="0"/>
          </p:cNvCxnSpPr>
          <p:nvPr/>
        </p:nvCxnSpPr>
        <p:spPr bwMode="auto">
          <a:xfrm>
            <a:off x="4043107" y="4718565"/>
            <a:ext cx="0" cy="213660"/>
          </a:xfrm>
          <a:prstGeom prst="straightConnector1">
            <a:avLst/>
          </a:prstGeom>
          <a:noFill/>
          <a:ln w="19050">
            <a:solidFill>
              <a:schemeClr val="tx1"/>
            </a:solidFill>
            <a:round/>
            <a:headEnd type="triangle" w="med" len="sm"/>
            <a:tailEnd type="triangle" w="med" len="sm"/>
          </a:ln>
        </p:spPr>
      </p:cxnSp>
      <p:cxnSp>
        <p:nvCxnSpPr>
          <p:cNvPr id="30" name="AutoShape 32"/>
          <p:cNvCxnSpPr>
            <a:cxnSpLocks noChangeShapeType="1"/>
            <a:stCxn id="20" idx="2"/>
            <a:endCxn id="23" idx="0"/>
          </p:cNvCxnSpPr>
          <p:nvPr/>
        </p:nvCxnSpPr>
        <p:spPr bwMode="auto">
          <a:xfrm flipH="1">
            <a:off x="4041973" y="5175768"/>
            <a:ext cx="1134" cy="229843"/>
          </a:xfrm>
          <a:prstGeom prst="straightConnector1">
            <a:avLst/>
          </a:prstGeom>
          <a:noFill/>
          <a:ln w="19050">
            <a:solidFill>
              <a:schemeClr val="tx1"/>
            </a:solidFill>
            <a:round/>
            <a:headEnd type="triangle" w="med" len="sm"/>
            <a:tailEnd type="triangle" w="med" len="sm"/>
          </a:ln>
        </p:spPr>
      </p:cxnSp>
      <p:grpSp>
        <p:nvGrpSpPr>
          <p:cNvPr id="31" name="Group 33"/>
          <p:cNvGrpSpPr>
            <a:grpSpLocks/>
          </p:cNvGrpSpPr>
          <p:nvPr/>
        </p:nvGrpSpPr>
        <p:grpSpPr bwMode="auto">
          <a:xfrm>
            <a:off x="7903710" y="2564251"/>
            <a:ext cx="977760" cy="338802"/>
            <a:chOff x="3625" y="3055"/>
            <a:chExt cx="768" cy="377"/>
          </a:xfrm>
        </p:grpSpPr>
        <p:sp>
          <p:nvSpPr>
            <p:cNvPr id="32" name="Rectangle 34"/>
            <p:cNvSpPr>
              <a:spLocks noChangeArrowheads="1"/>
            </p:cNvSpPr>
            <p:nvPr/>
          </p:nvSpPr>
          <p:spPr bwMode="auto">
            <a:xfrm>
              <a:off x="3625" y="3106"/>
              <a:ext cx="768" cy="271"/>
            </a:xfrm>
            <a:prstGeom prst="rect">
              <a:avLst/>
            </a:prstGeom>
            <a:solidFill>
              <a:srgbClr val="FFFFFF"/>
            </a:solidFill>
            <a:ln w="19050">
              <a:solidFill>
                <a:schemeClr val="tx1"/>
              </a:solidFill>
              <a:miter lim="800000"/>
              <a:headEnd/>
              <a:tailEnd/>
            </a:ln>
          </p:spPr>
          <p:txBody>
            <a:bodyPr wrap="none" lIns="0" anchor="ctr" anchorCtr="1"/>
            <a:lstStyle/>
            <a:p>
              <a:endParaRPr lang="en-US"/>
            </a:p>
          </p:txBody>
        </p:sp>
        <p:sp>
          <p:nvSpPr>
            <p:cNvPr id="33" name="Rectangle 35"/>
            <p:cNvSpPr>
              <a:spLocks noChangeArrowheads="1"/>
            </p:cNvSpPr>
            <p:nvPr/>
          </p:nvSpPr>
          <p:spPr bwMode="auto">
            <a:xfrm>
              <a:off x="3667" y="3055"/>
              <a:ext cx="685" cy="377"/>
            </a:xfrm>
            <a:prstGeom prst="rect">
              <a:avLst/>
            </a:prstGeom>
            <a:noFill/>
            <a:ln w="9525">
              <a:noFill/>
              <a:miter lim="800000"/>
              <a:headEnd/>
              <a:tailEnd/>
            </a:ln>
          </p:spPr>
          <p:txBody>
            <a:bodyPr lIns="0" tIns="0" rIns="0" bIns="0" anchor="ctr" anchorCtr="1">
              <a:spAutoFit/>
            </a:bodyPr>
            <a:lstStyle/>
            <a:p>
              <a:pPr algn="ctr"/>
              <a:r>
                <a:rPr lang="de-DE" sz="1100" b="1" dirty="0" err="1">
                  <a:solidFill>
                    <a:srgbClr val="000000"/>
                  </a:solidFill>
                  <a:latin typeface="Trebuchet MS" pitchFamily="34" charset="0"/>
                </a:rPr>
                <a:t>Application</a:t>
              </a:r>
              <a:endParaRPr lang="de-DE" sz="1100" dirty="0">
                <a:latin typeface="Trebuchet MS" pitchFamily="34" charset="0"/>
              </a:endParaRPr>
            </a:p>
            <a:p>
              <a:pPr algn="ctr"/>
              <a:endParaRPr lang="de-DE" sz="1100" dirty="0">
                <a:latin typeface="Trebuchet MS" pitchFamily="34" charset="0"/>
              </a:endParaRPr>
            </a:p>
          </p:txBody>
        </p:sp>
      </p:grpSp>
      <p:grpSp>
        <p:nvGrpSpPr>
          <p:cNvPr id="34" name="Group 36"/>
          <p:cNvGrpSpPr>
            <a:grpSpLocks/>
          </p:cNvGrpSpPr>
          <p:nvPr/>
        </p:nvGrpSpPr>
        <p:grpSpPr bwMode="auto">
          <a:xfrm>
            <a:off x="7903710" y="3069980"/>
            <a:ext cx="977760" cy="243542"/>
            <a:chOff x="3625" y="3106"/>
            <a:chExt cx="768" cy="271"/>
          </a:xfrm>
        </p:grpSpPr>
        <p:sp>
          <p:nvSpPr>
            <p:cNvPr id="35" name="Rectangle 37"/>
            <p:cNvSpPr>
              <a:spLocks noChangeArrowheads="1"/>
            </p:cNvSpPr>
            <p:nvPr/>
          </p:nvSpPr>
          <p:spPr bwMode="auto">
            <a:xfrm>
              <a:off x="3625" y="3106"/>
              <a:ext cx="768" cy="271"/>
            </a:xfrm>
            <a:prstGeom prst="rect">
              <a:avLst/>
            </a:prstGeom>
            <a:solidFill>
              <a:srgbClr val="FFFFFF"/>
            </a:solidFill>
            <a:ln w="19050">
              <a:solidFill>
                <a:schemeClr val="tx1"/>
              </a:solidFill>
              <a:miter lim="800000"/>
              <a:headEnd/>
              <a:tailEnd/>
            </a:ln>
          </p:spPr>
          <p:txBody>
            <a:bodyPr wrap="none" lIns="0" anchor="ctr" anchorCtr="1"/>
            <a:lstStyle/>
            <a:p>
              <a:endParaRPr lang="en-US"/>
            </a:p>
          </p:txBody>
        </p:sp>
        <p:sp>
          <p:nvSpPr>
            <p:cNvPr id="36" name="Rectangle 38"/>
            <p:cNvSpPr>
              <a:spLocks noChangeArrowheads="1"/>
            </p:cNvSpPr>
            <p:nvPr/>
          </p:nvSpPr>
          <p:spPr bwMode="auto">
            <a:xfrm>
              <a:off x="3667" y="3148"/>
              <a:ext cx="685" cy="188"/>
            </a:xfrm>
            <a:prstGeom prst="rect">
              <a:avLst/>
            </a:prstGeom>
            <a:noFill/>
            <a:ln w="9525">
              <a:noFill/>
              <a:miter lim="800000"/>
              <a:headEnd/>
              <a:tailEnd/>
            </a:ln>
          </p:spPr>
          <p:txBody>
            <a:bodyPr lIns="0" tIns="0" rIns="0" bIns="0" anchor="ctr" anchorCtr="1">
              <a:spAutoFit/>
            </a:bodyPr>
            <a:lstStyle/>
            <a:p>
              <a:pPr algn="ctr"/>
              <a:r>
                <a:rPr lang="de-DE" sz="1100" b="1" dirty="0" err="1">
                  <a:solidFill>
                    <a:srgbClr val="000000"/>
                  </a:solidFill>
                  <a:latin typeface="Trebuchet MS" pitchFamily="34" charset="0"/>
                </a:rPr>
                <a:t>Presentation</a:t>
              </a:r>
              <a:endParaRPr lang="de-DE" sz="1100" dirty="0">
                <a:latin typeface="Trebuchet MS" pitchFamily="34" charset="0"/>
              </a:endParaRPr>
            </a:p>
          </p:txBody>
        </p:sp>
      </p:grpSp>
      <p:grpSp>
        <p:nvGrpSpPr>
          <p:cNvPr id="37" name="Group 39"/>
          <p:cNvGrpSpPr>
            <a:grpSpLocks/>
          </p:cNvGrpSpPr>
          <p:nvPr/>
        </p:nvGrpSpPr>
        <p:grpSpPr bwMode="auto">
          <a:xfrm>
            <a:off x="7904844" y="3531011"/>
            <a:ext cx="977760" cy="243542"/>
            <a:chOff x="3625" y="3106"/>
            <a:chExt cx="768" cy="271"/>
          </a:xfrm>
        </p:grpSpPr>
        <p:sp>
          <p:nvSpPr>
            <p:cNvPr id="38" name="Rectangle 40"/>
            <p:cNvSpPr>
              <a:spLocks noChangeArrowheads="1"/>
            </p:cNvSpPr>
            <p:nvPr/>
          </p:nvSpPr>
          <p:spPr bwMode="auto">
            <a:xfrm>
              <a:off x="3625" y="3106"/>
              <a:ext cx="768" cy="271"/>
            </a:xfrm>
            <a:prstGeom prst="rect">
              <a:avLst/>
            </a:prstGeom>
            <a:solidFill>
              <a:srgbClr val="FFFFFF"/>
            </a:solidFill>
            <a:ln w="19050">
              <a:solidFill>
                <a:schemeClr val="tx1"/>
              </a:solidFill>
              <a:miter lim="800000"/>
              <a:headEnd/>
              <a:tailEnd/>
            </a:ln>
          </p:spPr>
          <p:txBody>
            <a:bodyPr wrap="none" lIns="0" anchor="ctr" anchorCtr="1"/>
            <a:lstStyle/>
            <a:p>
              <a:endParaRPr lang="en-US"/>
            </a:p>
          </p:txBody>
        </p:sp>
        <p:sp>
          <p:nvSpPr>
            <p:cNvPr id="39" name="Rectangle 41"/>
            <p:cNvSpPr>
              <a:spLocks noChangeArrowheads="1"/>
            </p:cNvSpPr>
            <p:nvPr/>
          </p:nvSpPr>
          <p:spPr bwMode="auto">
            <a:xfrm>
              <a:off x="3667" y="3149"/>
              <a:ext cx="685" cy="188"/>
            </a:xfrm>
            <a:prstGeom prst="rect">
              <a:avLst/>
            </a:prstGeom>
            <a:noFill/>
            <a:ln w="9525">
              <a:noFill/>
              <a:miter lim="800000"/>
              <a:headEnd/>
              <a:tailEnd/>
            </a:ln>
          </p:spPr>
          <p:txBody>
            <a:bodyPr lIns="0" tIns="0" rIns="0" bIns="0" anchor="ctr" anchorCtr="1">
              <a:spAutoFit/>
            </a:bodyPr>
            <a:lstStyle/>
            <a:p>
              <a:pPr algn="ctr"/>
              <a:r>
                <a:rPr lang="de-DE" sz="1100" b="1" dirty="0">
                  <a:solidFill>
                    <a:srgbClr val="000000"/>
                  </a:solidFill>
                  <a:latin typeface="Trebuchet MS" pitchFamily="34" charset="0"/>
                </a:rPr>
                <a:t>Session</a:t>
              </a:r>
              <a:endParaRPr lang="de-DE" sz="1100" dirty="0">
                <a:latin typeface="Trebuchet MS" pitchFamily="34" charset="0"/>
              </a:endParaRPr>
            </a:p>
          </p:txBody>
        </p:sp>
      </p:grpSp>
      <p:grpSp>
        <p:nvGrpSpPr>
          <p:cNvPr id="40" name="Group 42"/>
          <p:cNvGrpSpPr>
            <a:grpSpLocks/>
          </p:cNvGrpSpPr>
          <p:nvPr/>
        </p:nvGrpSpPr>
        <p:grpSpPr bwMode="auto">
          <a:xfrm>
            <a:off x="7903710" y="3998837"/>
            <a:ext cx="977760" cy="243542"/>
            <a:chOff x="3625" y="3106"/>
            <a:chExt cx="768" cy="271"/>
          </a:xfrm>
        </p:grpSpPr>
        <p:sp>
          <p:nvSpPr>
            <p:cNvPr id="41" name="Rectangle 43"/>
            <p:cNvSpPr>
              <a:spLocks noChangeArrowheads="1"/>
            </p:cNvSpPr>
            <p:nvPr/>
          </p:nvSpPr>
          <p:spPr bwMode="auto">
            <a:xfrm>
              <a:off x="3625" y="3106"/>
              <a:ext cx="768" cy="271"/>
            </a:xfrm>
            <a:prstGeom prst="rect">
              <a:avLst/>
            </a:prstGeom>
            <a:solidFill>
              <a:srgbClr val="FFFFFF"/>
            </a:solidFill>
            <a:ln w="19050">
              <a:solidFill>
                <a:schemeClr val="tx1"/>
              </a:solidFill>
              <a:miter lim="800000"/>
              <a:headEnd/>
              <a:tailEnd/>
            </a:ln>
          </p:spPr>
          <p:txBody>
            <a:bodyPr wrap="none" lIns="0" anchor="ctr" anchorCtr="1"/>
            <a:lstStyle/>
            <a:p>
              <a:endParaRPr lang="en-US"/>
            </a:p>
          </p:txBody>
        </p:sp>
        <p:sp>
          <p:nvSpPr>
            <p:cNvPr id="42" name="Rectangle 44"/>
            <p:cNvSpPr>
              <a:spLocks noChangeArrowheads="1"/>
            </p:cNvSpPr>
            <p:nvPr/>
          </p:nvSpPr>
          <p:spPr bwMode="auto">
            <a:xfrm>
              <a:off x="3667" y="3149"/>
              <a:ext cx="685" cy="188"/>
            </a:xfrm>
            <a:prstGeom prst="rect">
              <a:avLst/>
            </a:prstGeom>
            <a:noFill/>
            <a:ln w="9525">
              <a:noFill/>
              <a:miter lim="800000"/>
              <a:headEnd/>
              <a:tailEnd/>
            </a:ln>
          </p:spPr>
          <p:txBody>
            <a:bodyPr lIns="0" tIns="0" rIns="0" bIns="0" anchor="ctr" anchorCtr="1">
              <a:spAutoFit/>
            </a:bodyPr>
            <a:lstStyle/>
            <a:p>
              <a:pPr algn="ctr"/>
              <a:r>
                <a:rPr lang="de-DE" sz="1100" b="1">
                  <a:solidFill>
                    <a:srgbClr val="000000"/>
                  </a:solidFill>
                  <a:latin typeface="Trebuchet MS" pitchFamily="34" charset="0"/>
                </a:rPr>
                <a:t>Transport</a:t>
              </a:r>
              <a:endParaRPr lang="de-DE" sz="1100">
                <a:latin typeface="Trebuchet MS" pitchFamily="34" charset="0"/>
              </a:endParaRPr>
            </a:p>
          </p:txBody>
        </p:sp>
      </p:grpSp>
      <p:grpSp>
        <p:nvGrpSpPr>
          <p:cNvPr id="43" name="Group 45"/>
          <p:cNvGrpSpPr>
            <a:grpSpLocks/>
          </p:cNvGrpSpPr>
          <p:nvPr/>
        </p:nvGrpSpPr>
        <p:grpSpPr bwMode="auto">
          <a:xfrm>
            <a:off x="7904844" y="4466043"/>
            <a:ext cx="977760" cy="243464"/>
            <a:chOff x="3625" y="3106"/>
            <a:chExt cx="768" cy="271"/>
          </a:xfrm>
        </p:grpSpPr>
        <p:sp>
          <p:nvSpPr>
            <p:cNvPr id="44" name="Rectangle 46"/>
            <p:cNvSpPr>
              <a:spLocks noChangeArrowheads="1"/>
            </p:cNvSpPr>
            <p:nvPr/>
          </p:nvSpPr>
          <p:spPr bwMode="auto">
            <a:xfrm>
              <a:off x="3625" y="3106"/>
              <a:ext cx="768" cy="271"/>
            </a:xfrm>
            <a:prstGeom prst="rect">
              <a:avLst/>
            </a:prstGeom>
            <a:solidFill>
              <a:srgbClr val="FFFFFF"/>
            </a:solidFill>
            <a:ln w="19050">
              <a:solidFill>
                <a:schemeClr val="tx1"/>
              </a:solidFill>
              <a:miter lim="800000"/>
              <a:headEnd/>
              <a:tailEnd/>
            </a:ln>
          </p:spPr>
          <p:txBody>
            <a:bodyPr wrap="none" lIns="0" anchor="ctr" anchorCtr="1"/>
            <a:lstStyle/>
            <a:p>
              <a:endParaRPr lang="en-US"/>
            </a:p>
          </p:txBody>
        </p:sp>
        <p:sp>
          <p:nvSpPr>
            <p:cNvPr id="45" name="Rectangle 47"/>
            <p:cNvSpPr>
              <a:spLocks noChangeArrowheads="1"/>
            </p:cNvSpPr>
            <p:nvPr/>
          </p:nvSpPr>
          <p:spPr bwMode="auto">
            <a:xfrm>
              <a:off x="3667" y="3149"/>
              <a:ext cx="685" cy="188"/>
            </a:xfrm>
            <a:prstGeom prst="rect">
              <a:avLst/>
            </a:prstGeom>
            <a:noFill/>
            <a:ln w="9525">
              <a:noFill/>
              <a:miter lim="800000"/>
              <a:headEnd/>
              <a:tailEnd/>
            </a:ln>
          </p:spPr>
          <p:txBody>
            <a:bodyPr lIns="0" tIns="0" rIns="0" bIns="0" anchor="ctr" anchorCtr="1">
              <a:spAutoFit/>
            </a:bodyPr>
            <a:lstStyle/>
            <a:p>
              <a:pPr algn="ctr"/>
              <a:r>
                <a:rPr lang="de-DE" sz="1100" b="1" dirty="0">
                  <a:solidFill>
                    <a:srgbClr val="000000"/>
                  </a:solidFill>
                  <a:latin typeface="Trebuchet MS" pitchFamily="34" charset="0"/>
                </a:rPr>
                <a:t>Network</a:t>
              </a:r>
              <a:endParaRPr lang="de-DE" sz="1100" dirty="0">
                <a:latin typeface="Trebuchet MS" pitchFamily="34" charset="0"/>
              </a:endParaRPr>
            </a:p>
          </p:txBody>
        </p:sp>
      </p:grpSp>
      <p:grpSp>
        <p:nvGrpSpPr>
          <p:cNvPr id="46" name="Group 48"/>
          <p:cNvGrpSpPr>
            <a:grpSpLocks/>
          </p:cNvGrpSpPr>
          <p:nvPr/>
        </p:nvGrpSpPr>
        <p:grpSpPr bwMode="auto">
          <a:xfrm>
            <a:off x="7904844" y="4923163"/>
            <a:ext cx="977760" cy="243542"/>
            <a:chOff x="3625" y="3106"/>
            <a:chExt cx="768" cy="271"/>
          </a:xfrm>
        </p:grpSpPr>
        <p:sp>
          <p:nvSpPr>
            <p:cNvPr id="47" name="Rectangle 49"/>
            <p:cNvSpPr>
              <a:spLocks noChangeArrowheads="1"/>
            </p:cNvSpPr>
            <p:nvPr/>
          </p:nvSpPr>
          <p:spPr bwMode="auto">
            <a:xfrm>
              <a:off x="3625" y="3106"/>
              <a:ext cx="768" cy="271"/>
            </a:xfrm>
            <a:prstGeom prst="rect">
              <a:avLst/>
            </a:prstGeom>
            <a:solidFill>
              <a:srgbClr val="FFFFFF"/>
            </a:solidFill>
            <a:ln w="19050">
              <a:solidFill>
                <a:schemeClr val="tx1"/>
              </a:solidFill>
              <a:miter lim="800000"/>
              <a:headEnd/>
              <a:tailEnd/>
            </a:ln>
          </p:spPr>
          <p:txBody>
            <a:bodyPr wrap="none" lIns="0" anchor="ctr" anchorCtr="1"/>
            <a:lstStyle/>
            <a:p>
              <a:endParaRPr lang="en-US"/>
            </a:p>
          </p:txBody>
        </p:sp>
        <p:sp>
          <p:nvSpPr>
            <p:cNvPr id="48" name="Rectangle 50"/>
            <p:cNvSpPr>
              <a:spLocks noChangeArrowheads="1"/>
            </p:cNvSpPr>
            <p:nvPr/>
          </p:nvSpPr>
          <p:spPr bwMode="auto">
            <a:xfrm>
              <a:off x="3667" y="3149"/>
              <a:ext cx="685" cy="188"/>
            </a:xfrm>
            <a:prstGeom prst="rect">
              <a:avLst/>
            </a:prstGeom>
            <a:noFill/>
            <a:ln w="9525">
              <a:noFill/>
              <a:miter lim="800000"/>
              <a:headEnd/>
              <a:tailEnd/>
            </a:ln>
          </p:spPr>
          <p:txBody>
            <a:bodyPr lIns="0" tIns="0" rIns="0" bIns="0" anchor="ctr" anchorCtr="1">
              <a:spAutoFit/>
            </a:bodyPr>
            <a:lstStyle/>
            <a:p>
              <a:pPr algn="ctr"/>
              <a:r>
                <a:rPr lang="de-DE" sz="1100" dirty="0">
                  <a:latin typeface="Trebuchet MS" pitchFamily="34" charset="0"/>
                </a:rPr>
                <a:t>Data link</a:t>
              </a:r>
            </a:p>
          </p:txBody>
        </p:sp>
      </p:grpSp>
      <p:grpSp>
        <p:nvGrpSpPr>
          <p:cNvPr id="49" name="Group 51"/>
          <p:cNvGrpSpPr>
            <a:grpSpLocks/>
          </p:cNvGrpSpPr>
          <p:nvPr/>
        </p:nvGrpSpPr>
        <p:grpSpPr bwMode="auto">
          <a:xfrm>
            <a:off x="7903710" y="5396546"/>
            <a:ext cx="977760" cy="304936"/>
            <a:chOff x="3625" y="3106"/>
            <a:chExt cx="768" cy="271"/>
          </a:xfrm>
        </p:grpSpPr>
        <p:sp>
          <p:nvSpPr>
            <p:cNvPr id="50" name="Rectangle 52"/>
            <p:cNvSpPr>
              <a:spLocks noChangeArrowheads="1"/>
            </p:cNvSpPr>
            <p:nvPr/>
          </p:nvSpPr>
          <p:spPr bwMode="auto">
            <a:xfrm>
              <a:off x="3625" y="3106"/>
              <a:ext cx="768" cy="271"/>
            </a:xfrm>
            <a:prstGeom prst="rect">
              <a:avLst/>
            </a:prstGeom>
            <a:solidFill>
              <a:srgbClr val="FFFFFF"/>
            </a:solidFill>
            <a:ln w="19050">
              <a:solidFill>
                <a:schemeClr val="tx1"/>
              </a:solidFill>
              <a:miter lim="800000"/>
              <a:headEnd/>
              <a:tailEnd/>
            </a:ln>
          </p:spPr>
          <p:txBody>
            <a:bodyPr wrap="none" lIns="0" anchor="ctr" anchorCtr="1"/>
            <a:lstStyle/>
            <a:p>
              <a:endParaRPr lang="en-US"/>
            </a:p>
          </p:txBody>
        </p:sp>
        <p:sp>
          <p:nvSpPr>
            <p:cNvPr id="51" name="Rectangle 53"/>
            <p:cNvSpPr>
              <a:spLocks noChangeArrowheads="1"/>
            </p:cNvSpPr>
            <p:nvPr/>
          </p:nvSpPr>
          <p:spPr bwMode="auto">
            <a:xfrm>
              <a:off x="3667" y="3167"/>
              <a:ext cx="685" cy="150"/>
            </a:xfrm>
            <a:prstGeom prst="rect">
              <a:avLst/>
            </a:prstGeom>
            <a:noFill/>
            <a:ln w="9525">
              <a:noFill/>
              <a:miter lim="800000"/>
              <a:headEnd/>
              <a:tailEnd/>
            </a:ln>
          </p:spPr>
          <p:txBody>
            <a:bodyPr lIns="0" tIns="0" rIns="0" bIns="0" anchor="ctr" anchorCtr="1">
              <a:spAutoFit/>
            </a:bodyPr>
            <a:lstStyle/>
            <a:p>
              <a:pPr algn="ctr"/>
              <a:r>
                <a:rPr lang="de-DE" sz="1100" b="1" dirty="0">
                  <a:solidFill>
                    <a:srgbClr val="000000"/>
                  </a:solidFill>
                  <a:latin typeface="Trebuchet MS" pitchFamily="34" charset="0"/>
                </a:rPr>
                <a:t> </a:t>
              </a:r>
              <a:r>
                <a:rPr lang="de-DE" sz="1100" b="1" dirty="0" err="1">
                  <a:solidFill>
                    <a:srgbClr val="000000"/>
                  </a:solidFill>
                  <a:latin typeface="Trebuchet MS" pitchFamily="34" charset="0"/>
                </a:rPr>
                <a:t>Physical</a:t>
              </a:r>
              <a:endParaRPr lang="de-DE" sz="1100" dirty="0">
                <a:latin typeface="Trebuchet MS" pitchFamily="34" charset="0"/>
              </a:endParaRPr>
            </a:p>
          </p:txBody>
        </p:sp>
      </p:grpSp>
      <p:cxnSp>
        <p:nvCxnSpPr>
          <p:cNvPr id="52" name="AutoShape 54"/>
          <p:cNvCxnSpPr>
            <a:cxnSpLocks noChangeShapeType="1"/>
            <a:stCxn id="32" idx="2"/>
            <a:endCxn id="35" idx="0"/>
          </p:cNvCxnSpPr>
          <p:nvPr/>
        </p:nvCxnSpPr>
        <p:spPr bwMode="auto">
          <a:xfrm>
            <a:off x="8392590" y="2853626"/>
            <a:ext cx="0" cy="216356"/>
          </a:xfrm>
          <a:prstGeom prst="straightConnector1">
            <a:avLst/>
          </a:prstGeom>
          <a:noFill/>
          <a:ln w="19050">
            <a:solidFill>
              <a:schemeClr val="tx1"/>
            </a:solidFill>
            <a:round/>
            <a:headEnd type="triangle" w="med" len="sm"/>
            <a:tailEnd type="triangle" w="med" len="sm"/>
          </a:ln>
        </p:spPr>
      </p:cxnSp>
      <p:cxnSp>
        <p:nvCxnSpPr>
          <p:cNvPr id="53" name="AutoShape 55"/>
          <p:cNvCxnSpPr>
            <a:cxnSpLocks noChangeShapeType="1"/>
            <a:stCxn id="35" idx="2"/>
            <a:endCxn id="38" idx="0"/>
          </p:cNvCxnSpPr>
          <p:nvPr/>
        </p:nvCxnSpPr>
        <p:spPr bwMode="auto">
          <a:xfrm>
            <a:off x="8392590" y="3313524"/>
            <a:ext cx="1134" cy="217488"/>
          </a:xfrm>
          <a:prstGeom prst="straightConnector1">
            <a:avLst/>
          </a:prstGeom>
          <a:noFill/>
          <a:ln w="19050">
            <a:solidFill>
              <a:schemeClr val="tx1"/>
            </a:solidFill>
            <a:round/>
            <a:headEnd type="triangle" w="med" len="sm"/>
            <a:tailEnd type="triangle" w="med" len="sm"/>
          </a:ln>
        </p:spPr>
      </p:cxnSp>
      <p:cxnSp>
        <p:nvCxnSpPr>
          <p:cNvPr id="54" name="AutoShape 56"/>
          <p:cNvCxnSpPr>
            <a:cxnSpLocks noChangeShapeType="1"/>
            <a:stCxn id="38" idx="2"/>
            <a:endCxn id="41" idx="0"/>
          </p:cNvCxnSpPr>
          <p:nvPr/>
        </p:nvCxnSpPr>
        <p:spPr bwMode="auto">
          <a:xfrm flipH="1">
            <a:off x="8392590" y="3774555"/>
            <a:ext cx="1134" cy="224283"/>
          </a:xfrm>
          <a:prstGeom prst="straightConnector1">
            <a:avLst/>
          </a:prstGeom>
          <a:noFill/>
          <a:ln w="19050">
            <a:solidFill>
              <a:schemeClr val="tx1"/>
            </a:solidFill>
            <a:round/>
            <a:headEnd type="triangle" w="med" len="sm"/>
            <a:tailEnd type="triangle" w="med" len="sm"/>
          </a:ln>
        </p:spPr>
      </p:cxnSp>
      <p:cxnSp>
        <p:nvCxnSpPr>
          <p:cNvPr id="55" name="AutoShape 57"/>
          <p:cNvCxnSpPr>
            <a:cxnSpLocks noChangeShapeType="1"/>
            <a:stCxn id="41" idx="2"/>
            <a:endCxn id="44" idx="0"/>
          </p:cNvCxnSpPr>
          <p:nvPr/>
        </p:nvCxnSpPr>
        <p:spPr bwMode="auto">
          <a:xfrm>
            <a:off x="8392590" y="4242379"/>
            <a:ext cx="1134" cy="223664"/>
          </a:xfrm>
          <a:prstGeom prst="straightConnector1">
            <a:avLst/>
          </a:prstGeom>
          <a:noFill/>
          <a:ln w="19050">
            <a:solidFill>
              <a:schemeClr val="tx1"/>
            </a:solidFill>
            <a:round/>
            <a:headEnd type="triangle" w="med" len="sm"/>
            <a:tailEnd type="triangle" w="med" len="sm"/>
          </a:ln>
        </p:spPr>
      </p:cxnSp>
      <p:cxnSp>
        <p:nvCxnSpPr>
          <p:cNvPr id="56" name="AutoShape 58"/>
          <p:cNvCxnSpPr>
            <a:cxnSpLocks noChangeShapeType="1"/>
            <a:stCxn id="44" idx="2"/>
            <a:endCxn id="47" idx="0"/>
          </p:cNvCxnSpPr>
          <p:nvPr/>
        </p:nvCxnSpPr>
        <p:spPr bwMode="auto">
          <a:xfrm>
            <a:off x="8393724" y="4709507"/>
            <a:ext cx="0" cy="213656"/>
          </a:xfrm>
          <a:prstGeom prst="straightConnector1">
            <a:avLst/>
          </a:prstGeom>
          <a:noFill/>
          <a:ln w="19050">
            <a:solidFill>
              <a:schemeClr val="tx1"/>
            </a:solidFill>
            <a:round/>
            <a:headEnd type="triangle" w="med" len="sm"/>
            <a:tailEnd type="triangle" w="med" len="sm"/>
          </a:ln>
        </p:spPr>
      </p:cxnSp>
      <p:cxnSp>
        <p:nvCxnSpPr>
          <p:cNvPr id="57" name="AutoShape 59"/>
          <p:cNvCxnSpPr>
            <a:cxnSpLocks noChangeShapeType="1"/>
            <a:stCxn id="47" idx="2"/>
            <a:endCxn id="50" idx="0"/>
          </p:cNvCxnSpPr>
          <p:nvPr/>
        </p:nvCxnSpPr>
        <p:spPr bwMode="auto">
          <a:xfrm flipH="1">
            <a:off x="8392590" y="5166706"/>
            <a:ext cx="1134" cy="229841"/>
          </a:xfrm>
          <a:prstGeom prst="straightConnector1">
            <a:avLst/>
          </a:prstGeom>
          <a:noFill/>
          <a:ln w="19050">
            <a:solidFill>
              <a:schemeClr val="tx1"/>
            </a:solidFill>
            <a:round/>
            <a:headEnd type="triangle" w="med" len="sm"/>
            <a:tailEnd type="triangle" w="med" len="sm"/>
          </a:ln>
        </p:spPr>
      </p:cxnSp>
      <p:cxnSp>
        <p:nvCxnSpPr>
          <p:cNvPr id="58" name="AutoShape 60"/>
          <p:cNvCxnSpPr>
            <a:cxnSpLocks noChangeShapeType="1"/>
          </p:cNvCxnSpPr>
          <p:nvPr/>
        </p:nvCxnSpPr>
        <p:spPr bwMode="auto">
          <a:xfrm flipV="1">
            <a:off x="4587040" y="2732420"/>
            <a:ext cx="3309865" cy="9062"/>
          </a:xfrm>
          <a:prstGeom prst="straightConnector1">
            <a:avLst/>
          </a:prstGeom>
          <a:noFill/>
          <a:ln w="19050">
            <a:solidFill>
              <a:schemeClr val="tx1"/>
            </a:solidFill>
            <a:prstDash val="dash"/>
            <a:round/>
            <a:headEnd type="triangle" w="med" len="sm"/>
            <a:tailEnd type="triangle" w="med" len="sm"/>
          </a:ln>
        </p:spPr>
      </p:cxnSp>
      <p:cxnSp>
        <p:nvCxnSpPr>
          <p:cNvPr id="59" name="AutoShape 61"/>
          <p:cNvCxnSpPr>
            <a:cxnSpLocks noChangeShapeType="1"/>
          </p:cNvCxnSpPr>
          <p:nvPr/>
        </p:nvCxnSpPr>
        <p:spPr bwMode="auto">
          <a:xfrm flipV="1">
            <a:off x="4587040" y="3192318"/>
            <a:ext cx="3309865" cy="9062"/>
          </a:xfrm>
          <a:prstGeom prst="straightConnector1">
            <a:avLst/>
          </a:prstGeom>
          <a:noFill/>
          <a:ln w="19050">
            <a:solidFill>
              <a:schemeClr val="tx1"/>
            </a:solidFill>
            <a:prstDash val="dash"/>
            <a:round/>
            <a:headEnd type="triangle" w="med" len="sm"/>
            <a:tailEnd type="triangle" w="med" len="sm"/>
          </a:ln>
        </p:spPr>
      </p:cxnSp>
      <p:cxnSp>
        <p:nvCxnSpPr>
          <p:cNvPr id="60" name="AutoShape 62"/>
          <p:cNvCxnSpPr>
            <a:cxnSpLocks noChangeShapeType="1"/>
          </p:cNvCxnSpPr>
          <p:nvPr/>
        </p:nvCxnSpPr>
        <p:spPr bwMode="auto">
          <a:xfrm flipV="1">
            <a:off x="4588175" y="3653348"/>
            <a:ext cx="3309865" cy="9062"/>
          </a:xfrm>
          <a:prstGeom prst="straightConnector1">
            <a:avLst/>
          </a:prstGeom>
          <a:noFill/>
          <a:ln w="19050">
            <a:solidFill>
              <a:schemeClr val="tx1"/>
            </a:solidFill>
            <a:prstDash val="dash"/>
            <a:round/>
            <a:headEnd type="triangle" w="med" len="sm"/>
            <a:tailEnd type="triangle" w="med" len="sm"/>
          </a:ln>
        </p:spPr>
      </p:cxnSp>
      <p:cxnSp>
        <p:nvCxnSpPr>
          <p:cNvPr id="61" name="AutoShape 63"/>
          <p:cNvCxnSpPr>
            <a:cxnSpLocks noChangeShapeType="1"/>
          </p:cNvCxnSpPr>
          <p:nvPr/>
        </p:nvCxnSpPr>
        <p:spPr bwMode="auto">
          <a:xfrm flipV="1">
            <a:off x="4587040" y="4121174"/>
            <a:ext cx="3309865" cy="9062"/>
          </a:xfrm>
          <a:prstGeom prst="straightConnector1">
            <a:avLst/>
          </a:prstGeom>
          <a:noFill/>
          <a:ln w="19050">
            <a:solidFill>
              <a:schemeClr val="tx1"/>
            </a:solidFill>
            <a:prstDash val="dash"/>
            <a:round/>
            <a:headEnd type="triangle" w="med" len="sm"/>
            <a:tailEnd type="triangle" w="med" len="sm"/>
          </a:ln>
        </p:spPr>
      </p:cxnSp>
      <p:cxnSp>
        <p:nvCxnSpPr>
          <p:cNvPr id="62" name="AutoShape 64"/>
          <p:cNvCxnSpPr>
            <a:cxnSpLocks noChangeShapeType="1"/>
            <a:stCxn id="17" idx="3"/>
            <a:endCxn id="44" idx="1"/>
          </p:cNvCxnSpPr>
          <p:nvPr/>
        </p:nvCxnSpPr>
        <p:spPr bwMode="auto">
          <a:xfrm flipV="1">
            <a:off x="4581368" y="4587775"/>
            <a:ext cx="3323477" cy="9062"/>
          </a:xfrm>
          <a:prstGeom prst="straightConnector1">
            <a:avLst/>
          </a:prstGeom>
          <a:noFill/>
          <a:ln w="19050">
            <a:solidFill>
              <a:schemeClr val="tx1"/>
            </a:solidFill>
            <a:prstDash val="dash"/>
            <a:round/>
            <a:headEnd type="triangle" w="med" len="sm"/>
            <a:tailEnd type="triangle" w="med" len="sm"/>
          </a:ln>
        </p:spPr>
      </p:cxnSp>
      <p:cxnSp>
        <p:nvCxnSpPr>
          <p:cNvPr id="63" name="AutoShape 65"/>
          <p:cNvCxnSpPr>
            <a:cxnSpLocks noChangeShapeType="1"/>
            <a:stCxn id="20" idx="3"/>
            <a:endCxn id="47" idx="1"/>
          </p:cNvCxnSpPr>
          <p:nvPr/>
        </p:nvCxnSpPr>
        <p:spPr bwMode="auto">
          <a:xfrm flipV="1">
            <a:off x="4581368" y="5044934"/>
            <a:ext cx="3323477" cy="9062"/>
          </a:xfrm>
          <a:prstGeom prst="straightConnector1">
            <a:avLst/>
          </a:prstGeom>
          <a:noFill/>
          <a:ln w="19050">
            <a:solidFill>
              <a:schemeClr val="tx1"/>
            </a:solidFill>
            <a:prstDash val="dash"/>
            <a:round/>
            <a:headEnd type="triangle" w="med" len="sm"/>
            <a:tailEnd type="triangle" w="med" len="sm"/>
          </a:ln>
        </p:spPr>
      </p:cxnSp>
      <p:cxnSp>
        <p:nvCxnSpPr>
          <p:cNvPr id="64" name="AutoShape 66"/>
          <p:cNvCxnSpPr>
            <a:cxnSpLocks noChangeShapeType="1"/>
            <a:stCxn id="23" idx="3"/>
            <a:endCxn id="50" idx="1"/>
          </p:cNvCxnSpPr>
          <p:nvPr/>
        </p:nvCxnSpPr>
        <p:spPr bwMode="auto">
          <a:xfrm flipV="1">
            <a:off x="4580234" y="5549014"/>
            <a:ext cx="3323477" cy="9062"/>
          </a:xfrm>
          <a:prstGeom prst="straightConnector1">
            <a:avLst/>
          </a:prstGeom>
          <a:noFill/>
          <a:ln w="19050">
            <a:solidFill>
              <a:schemeClr val="tx1"/>
            </a:solidFill>
            <a:prstDash val="dash"/>
            <a:round/>
            <a:headEnd type="triangle" w="med" len="sm"/>
            <a:tailEnd type="triangle" w="med" len="sm"/>
          </a:ln>
        </p:spPr>
      </p:cxnSp>
      <p:sp>
        <p:nvSpPr>
          <p:cNvPr id="65" name="Rectangle 67"/>
          <p:cNvSpPr>
            <a:spLocks noChangeArrowheads="1"/>
          </p:cNvSpPr>
          <p:nvPr/>
        </p:nvSpPr>
        <p:spPr bwMode="auto">
          <a:xfrm>
            <a:off x="4315396" y="2884209"/>
            <a:ext cx="916508" cy="168780"/>
          </a:xfrm>
          <a:prstGeom prst="rect">
            <a:avLst/>
          </a:prstGeom>
          <a:noFill/>
          <a:ln w="9525">
            <a:noFill/>
            <a:miter lim="800000"/>
            <a:headEnd/>
            <a:tailEnd/>
          </a:ln>
        </p:spPr>
        <p:txBody>
          <a:bodyPr wrap="square" lIns="0" tIns="0" rIns="0" bIns="0" anchor="ctr" anchorCtr="1">
            <a:spAutoFit/>
          </a:bodyPr>
          <a:lstStyle/>
          <a:p>
            <a:pPr algn="ctr"/>
            <a:r>
              <a:rPr lang="de-DE" sz="1100" b="1" dirty="0">
                <a:solidFill>
                  <a:srgbClr val="000000"/>
                </a:solidFill>
                <a:latin typeface="Trebuchet MS" pitchFamily="34" charset="0"/>
              </a:rPr>
              <a:t>Interface</a:t>
            </a:r>
            <a:endParaRPr lang="de-DE" sz="1100" dirty="0">
              <a:latin typeface="Trebuchet MS" pitchFamily="34" charset="0"/>
            </a:endParaRPr>
          </a:p>
        </p:txBody>
      </p:sp>
      <p:sp>
        <p:nvSpPr>
          <p:cNvPr id="66" name="Rectangle 69"/>
          <p:cNvSpPr>
            <a:spLocks noChangeArrowheads="1"/>
          </p:cNvSpPr>
          <p:nvPr/>
        </p:nvSpPr>
        <p:spPr bwMode="auto">
          <a:xfrm>
            <a:off x="3143672" y="2657659"/>
            <a:ext cx="341422" cy="168780"/>
          </a:xfrm>
          <a:prstGeom prst="rect">
            <a:avLst/>
          </a:prstGeom>
          <a:noFill/>
          <a:ln w="9525">
            <a:noFill/>
            <a:miter lim="800000"/>
            <a:headEnd/>
            <a:tailEnd/>
          </a:ln>
        </p:spPr>
        <p:txBody>
          <a:bodyPr lIns="0" tIns="0" rIns="0" bIns="0" anchor="ctr" anchorCtr="1">
            <a:spAutoFit/>
          </a:bodyPr>
          <a:lstStyle/>
          <a:p>
            <a:pPr algn="ctr"/>
            <a:r>
              <a:rPr lang="de-DE" sz="1100" b="1">
                <a:solidFill>
                  <a:srgbClr val="000000"/>
                </a:solidFill>
                <a:latin typeface="Trebuchet MS" pitchFamily="34" charset="0"/>
              </a:rPr>
              <a:t>7</a:t>
            </a:r>
            <a:endParaRPr lang="de-DE" sz="1100">
              <a:latin typeface="Trebuchet MS" pitchFamily="34" charset="0"/>
            </a:endParaRPr>
          </a:p>
        </p:txBody>
      </p:sp>
      <p:sp>
        <p:nvSpPr>
          <p:cNvPr id="67" name="Rectangle 70"/>
          <p:cNvSpPr>
            <a:spLocks noChangeArrowheads="1"/>
          </p:cNvSpPr>
          <p:nvPr/>
        </p:nvSpPr>
        <p:spPr bwMode="auto">
          <a:xfrm>
            <a:off x="3143672" y="3125485"/>
            <a:ext cx="341422" cy="168780"/>
          </a:xfrm>
          <a:prstGeom prst="rect">
            <a:avLst/>
          </a:prstGeom>
          <a:noFill/>
          <a:ln w="9525">
            <a:noFill/>
            <a:miter lim="800000"/>
            <a:headEnd/>
            <a:tailEnd/>
          </a:ln>
        </p:spPr>
        <p:txBody>
          <a:bodyPr lIns="0" tIns="0" rIns="0" bIns="0" anchor="ctr" anchorCtr="1">
            <a:spAutoFit/>
          </a:bodyPr>
          <a:lstStyle/>
          <a:p>
            <a:pPr algn="ctr"/>
            <a:r>
              <a:rPr lang="de-DE" sz="1100" b="1">
                <a:solidFill>
                  <a:srgbClr val="000000"/>
                </a:solidFill>
                <a:latin typeface="Trebuchet MS" pitchFamily="34" charset="0"/>
              </a:rPr>
              <a:t>6</a:t>
            </a:r>
            <a:endParaRPr lang="de-DE" sz="1100">
              <a:latin typeface="Trebuchet MS" pitchFamily="34" charset="0"/>
            </a:endParaRPr>
          </a:p>
        </p:txBody>
      </p:sp>
      <p:sp>
        <p:nvSpPr>
          <p:cNvPr id="68" name="Rectangle 71"/>
          <p:cNvSpPr>
            <a:spLocks noChangeArrowheads="1"/>
          </p:cNvSpPr>
          <p:nvPr/>
        </p:nvSpPr>
        <p:spPr bwMode="auto">
          <a:xfrm>
            <a:off x="3143672" y="3592179"/>
            <a:ext cx="341422" cy="168780"/>
          </a:xfrm>
          <a:prstGeom prst="rect">
            <a:avLst/>
          </a:prstGeom>
          <a:noFill/>
          <a:ln w="9525">
            <a:noFill/>
            <a:miter lim="800000"/>
            <a:headEnd/>
            <a:tailEnd/>
          </a:ln>
        </p:spPr>
        <p:txBody>
          <a:bodyPr lIns="0" tIns="0" rIns="0" bIns="0" anchor="ctr" anchorCtr="1">
            <a:spAutoFit/>
          </a:bodyPr>
          <a:lstStyle/>
          <a:p>
            <a:pPr algn="ctr"/>
            <a:r>
              <a:rPr lang="de-DE" sz="1100" b="1">
                <a:solidFill>
                  <a:srgbClr val="000000"/>
                </a:solidFill>
                <a:latin typeface="Trebuchet MS" pitchFamily="34" charset="0"/>
              </a:rPr>
              <a:t>5</a:t>
            </a:r>
            <a:endParaRPr lang="de-DE" sz="1100">
              <a:latin typeface="Trebuchet MS" pitchFamily="34" charset="0"/>
            </a:endParaRPr>
          </a:p>
        </p:txBody>
      </p:sp>
      <p:sp>
        <p:nvSpPr>
          <p:cNvPr id="69" name="Rectangle 72"/>
          <p:cNvSpPr>
            <a:spLocks noChangeArrowheads="1"/>
          </p:cNvSpPr>
          <p:nvPr/>
        </p:nvSpPr>
        <p:spPr bwMode="auto">
          <a:xfrm>
            <a:off x="3143672" y="4049811"/>
            <a:ext cx="341422" cy="168780"/>
          </a:xfrm>
          <a:prstGeom prst="rect">
            <a:avLst/>
          </a:prstGeom>
          <a:noFill/>
          <a:ln w="9525">
            <a:noFill/>
            <a:miter lim="800000"/>
            <a:headEnd/>
            <a:tailEnd/>
          </a:ln>
        </p:spPr>
        <p:txBody>
          <a:bodyPr lIns="0" tIns="0" rIns="0" bIns="0" anchor="ctr" anchorCtr="1">
            <a:spAutoFit/>
          </a:bodyPr>
          <a:lstStyle/>
          <a:p>
            <a:pPr algn="ctr"/>
            <a:r>
              <a:rPr lang="de-DE" sz="1100" b="1">
                <a:solidFill>
                  <a:srgbClr val="000000"/>
                </a:solidFill>
                <a:latin typeface="Trebuchet MS" pitchFamily="34" charset="0"/>
              </a:rPr>
              <a:t>4</a:t>
            </a:r>
            <a:endParaRPr lang="de-DE" sz="1100">
              <a:latin typeface="Trebuchet MS" pitchFamily="34" charset="0"/>
            </a:endParaRPr>
          </a:p>
        </p:txBody>
      </p:sp>
      <p:sp>
        <p:nvSpPr>
          <p:cNvPr id="70" name="Rectangle 73"/>
          <p:cNvSpPr>
            <a:spLocks noChangeArrowheads="1"/>
          </p:cNvSpPr>
          <p:nvPr/>
        </p:nvSpPr>
        <p:spPr bwMode="auto">
          <a:xfrm>
            <a:off x="3143672" y="4528965"/>
            <a:ext cx="341422" cy="168780"/>
          </a:xfrm>
          <a:prstGeom prst="rect">
            <a:avLst/>
          </a:prstGeom>
          <a:noFill/>
          <a:ln w="9525">
            <a:noFill/>
            <a:miter lim="800000"/>
            <a:headEnd/>
            <a:tailEnd/>
          </a:ln>
        </p:spPr>
        <p:txBody>
          <a:bodyPr lIns="0" tIns="0" rIns="0" bIns="0" anchor="ctr" anchorCtr="1">
            <a:spAutoFit/>
          </a:bodyPr>
          <a:lstStyle/>
          <a:p>
            <a:pPr algn="ctr"/>
            <a:r>
              <a:rPr lang="de-DE" sz="1100" b="1">
                <a:solidFill>
                  <a:srgbClr val="000000"/>
                </a:solidFill>
                <a:latin typeface="Trebuchet MS" pitchFamily="34" charset="0"/>
              </a:rPr>
              <a:t>3</a:t>
            </a:r>
            <a:endParaRPr lang="de-DE" sz="1100">
              <a:latin typeface="Trebuchet MS" pitchFamily="34" charset="0"/>
            </a:endParaRPr>
          </a:p>
        </p:txBody>
      </p:sp>
      <p:sp>
        <p:nvSpPr>
          <p:cNvPr id="71" name="Rectangle 74"/>
          <p:cNvSpPr>
            <a:spLocks noChangeArrowheads="1"/>
          </p:cNvSpPr>
          <p:nvPr/>
        </p:nvSpPr>
        <p:spPr bwMode="auto">
          <a:xfrm>
            <a:off x="3143672" y="4983199"/>
            <a:ext cx="341422" cy="168780"/>
          </a:xfrm>
          <a:prstGeom prst="rect">
            <a:avLst/>
          </a:prstGeom>
          <a:noFill/>
          <a:ln w="9525">
            <a:noFill/>
            <a:miter lim="800000"/>
            <a:headEnd/>
            <a:tailEnd/>
          </a:ln>
        </p:spPr>
        <p:txBody>
          <a:bodyPr lIns="0" tIns="0" rIns="0" bIns="0" anchor="ctr" anchorCtr="1">
            <a:spAutoFit/>
          </a:bodyPr>
          <a:lstStyle/>
          <a:p>
            <a:pPr algn="ctr"/>
            <a:r>
              <a:rPr lang="de-DE" sz="1100" b="1">
                <a:solidFill>
                  <a:srgbClr val="000000"/>
                </a:solidFill>
                <a:latin typeface="Trebuchet MS" pitchFamily="34" charset="0"/>
              </a:rPr>
              <a:t>2</a:t>
            </a:r>
            <a:endParaRPr lang="de-DE" sz="1100">
              <a:latin typeface="Trebuchet MS" pitchFamily="34" charset="0"/>
            </a:endParaRPr>
          </a:p>
        </p:txBody>
      </p:sp>
      <p:sp>
        <p:nvSpPr>
          <p:cNvPr id="72" name="Rectangle 75"/>
          <p:cNvSpPr>
            <a:spLocks noChangeArrowheads="1"/>
          </p:cNvSpPr>
          <p:nvPr/>
        </p:nvSpPr>
        <p:spPr bwMode="auto">
          <a:xfrm>
            <a:off x="3143672" y="5469150"/>
            <a:ext cx="341422" cy="168780"/>
          </a:xfrm>
          <a:prstGeom prst="rect">
            <a:avLst/>
          </a:prstGeom>
          <a:noFill/>
          <a:ln w="9525">
            <a:noFill/>
            <a:miter lim="800000"/>
            <a:headEnd/>
            <a:tailEnd/>
          </a:ln>
        </p:spPr>
        <p:txBody>
          <a:bodyPr lIns="0" tIns="0" rIns="0" bIns="0" anchor="ctr" anchorCtr="1">
            <a:spAutoFit/>
          </a:bodyPr>
          <a:lstStyle/>
          <a:p>
            <a:pPr algn="ctr"/>
            <a:r>
              <a:rPr lang="de-DE" sz="1100" b="1">
                <a:latin typeface="Trebuchet MS" pitchFamily="34" charset="0"/>
              </a:rPr>
              <a:t>1</a:t>
            </a:r>
          </a:p>
        </p:txBody>
      </p:sp>
      <p:sp>
        <p:nvSpPr>
          <p:cNvPr id="73" name="Rectangle 82"/>
          <p:cNvSpPr>
            <a:spLocks noChangeArrowheads="1"/>
          </p:cNvSpPr>
          <p:nvPr/>
        </p:nvSpPr>
        <p:spPr bwMode="auto">
          <a:xfrm>
            <a:off x="5591944" y="5320973"/>
            <a:ext cx="1080120" cy="169277"/>
          </a:xfrm>
          <a:prstGeom prst="rect">
            <a:avLst/>
          </a:prstGeom>
          <a:noFill/>
          <a:ln w="9525">
            <a:noFill/>
            <a:miter lim="800000"/>
            <a:headEnd/>
            <a:tailEnd/>
          </a:ln>
        </p:spPr>
        <p:txBody>
          <a:bodyPr wrap="square" lIns="0" tIns="0" rIns="0" bIns="0" anchor="ctr" anchorCtr="1">
            <a:spAutoFit/>
          </a:bodyPr>
          <a:lstStyle/>
          <a:p>
            <a:pPr algn="ctr"/>
            <a:r>
              <a:rPr lang="de-DE" sz="1100" b="1" dirty="0">
                <a:solidFill>
                  <a:schemeClr val="tx1">
                    <a:lumMod val="85000"/>
                    <a:lumOff val="15000"/>
                  </a:schemeClr>
                </a:solidFill>
                <a:latin typeface="Trebuchet MS" pitchFamily="34" charset="0"/>
              </a:rPr>
              <a:t>Bits </a:t>
            </a:r>
            <a:r>
              <a:rPr lang="de-DE" sz="1100" b="1" dirty="0" err="1">
                <a:solidFill>
                  <a:schemeClr val="tx1">
                    <a:lumMod val="85000"/>
                    <a:lumOff val="15000"/>
                  </a:schemeClr>
                </a:solidFill>
                <a:latin typeface="Trebuchet MS" pitchFamily="34" charset="0"/>
              </a:rPr>
              <a:t>and</a:t>
            </a:r>
            <a:r>
              <a:rPr lang="de-DE" sz="1100" b="1" dirty="0">
                <a:solidFill>
                  <a:schemeClr val="tx1">
                    <a:lumMod val="85000"/>
                    <a:lumOff val="15000"/>
                  </a:schemeClr>
                </a:solidFill>
                <a:latin typeface="Trebuchet MS" pitchFamily="34" charset="0"/>
              </a:rPr>
              <a:t> Bytes</a:t>
            </a:r>
          </a:p>
        </p:txBody>
      </p:sp>
      <p:grpSp>
        <p:nvGrpSpPr>
          <p:cNvPr id="74" name="Group 83"/>
          <p:cNvGrpSpPr>
            <a:grpSpLocks/>
          </p:cNvGrpSpPr>
          <p:nvPr/>
        </p:nvGrpSpPr>
        <p:grpSpPr bwMode="auto">
          <a:xfrm>
            <a:off x="3709098" y="5888268"/>
            <a:ext cx="5072555" cy="205028"/>
            <a:chOff x="578" y="3834"/>
            <a:chExt cx="4472" cy="215"/>
          </a:xfrm>
        </p:grpSpPr>
        <p:sp>
          <p:nvSpPr>
            <p:cNvPr id="75" name="Rectangle 84"/>
            <p:cNvSpPr>
              <a:spLocks noChangeArrowheads="1"/>
            </p:cNvSpPr>
            <p:nvPr/>
          </p:nvSpPr>
          <p:spPr bwMode="auto">
            <a:xfrm>
              <a:off x="578" y="3834"/>
              <a:ext cx="4472" cy="215"/>
            </a:xfrm>
            <a:prstGeom prst="rect">
              <a:avLst/>
            </a:prstGeom>
            <a:solidFill>
              <a:schemeClr val="bg2"/>
            </a:solidFill>
            <a:ln w="19050">
              <a:solidFill>
                <a:schemeClr val="tx1"/>
              </a:solidFill>
              <a:miter lim="800000"/>
              <a:headEnd/>
              <a:tailEnd/>
            </a:ln>
          </p:spPr>
          <p:txBody>
            <a:bodyPr wrap="none" lIns="0" anchor="ctr" anchorCtr="1"/>
            <a:lstStyle/>
            <a:p>
              <a:endParaRPr lang="en-US"/>
            </a:p>
          </p:txBody>
        </p:sp>
        <p:sp>
          <p:nvSpPr>
            <p:cNvPr id="76" name="Rectangle 85"/>
            <p:cNvSpPr>
              <a:spLocks noChangeArrowheads="1"/>
            </p:cNvSpPr>
            <p:nvPr/>
          </p:nvSpPr>
          <p:spPr bwMode="auto">
            <a:xfrm>
              <a:off x="823" y="3855"/>
              <a:ext cx="3988" cy="178"/>
            </a:xfrm>
            <a:prstGeom prst="rect">
              <a:avLst/>
            </a:prstGeom>
            <a:solidFill>
              <a:schemeClr val="bg2"/>
            </a:solidFill>
            <a:ln w="9525">
              <a:noFill/>
              <a:miter lim="800000"/>
              <a:headEnd/>
              <a:tailEnd/>
            </a:ln>
          </p:spPr>
          <p:txBody>
            <a:bodyPr lIns="0" tIns="0" rIns="0" bIns="0" anchor="ctr" anchorCtr="1">
              <a:spAutoFit/>
            </a:bodyPr>
            <a:lstStyle/>
            <a:p>
              <a:pPr algn="ctr"/>
              <a:r>
                <a:rPr lang="de-DE" sz="1100" b="1" dirty="0" err="1">
                  <a:solidFill>
                    <a:srgbClr val="FFFFFF"/>
                  </a:solidFill>
                  <a:latin typeface="Trebuchet MS" pitchFamily="34" charset="0"/>
                </a:rPr>
                <a:t>Physical</a:t>
              </a:r>
              <a:r>
                <a:rPr lang="de-DE" sz="1100" b="1" dirty="0">
                  <a:solidFill>
                    <a:srgbClr val="FFFFFF"/>
                  </a:solidFill>
                  <a:latin typeface="Trebuchet MS" pitchFamily="34" charset="0"/>
                </a:rPr>
                <a:t> Media</a:t>
              </a:r>
              <a:endParaRPr lang="de-DE" sz="1100" dirty="0">
                <a:solidFill>
                  <a:srgbClr val="FFFFFF"/>
                </a:solidFill>
                <a:latin typeface="Trebuchet MS" pitchFamily="34" charset="0"/>
              </a:endParaRPr>
            </a:p>
          </p:txBody>
        </p:sp>
      </p:grpSp>
      <p:sp>
        <p:nvSpPr>
          <p:cNvPr id="77" name="Line 86"/>
          <p:cNvSpPr>
            <a:spLocks noChangeShapeType="1"/>
          </p:cNvSpPr>
          <p:nvPr/>
        </p:nvSpPr>
        <p:spPr bwMode="auto">
          <a:xfrm flipH="1">
            <a:off x="4138994" y="5704763"/>
            <a:ext cx="1134" cy="173311"/>
          </a:xfrm>
          <a:prstGeom prst="line">
            <a:avLst/>
          </a:prstGeom>
          <a:noFill/>
          <a:ln w="19050">
            <a:solidFill>
              <a:schemeClr val="tx1"/>
            </a:solidFill>
            <a:round/>
            <a:headEnd type="triangle" w="med" len="sm"/>
            <a:tailEnd type="triangle" w="med" len="sm"/>
          </a:ln>
        </p:spPr>
        <p:txBody>
          <a:bodyPr wrap="none"/>
          <a:lstStyle/>
          <a:p>
            <a:endParaRPr lang="de-DE"/>
          </a:p>
        </p:txBody>
      </p:sp>
      <p:sp>
        <p:nvSpPr>
          <p:cNvPr id="78" name="Line 87"/>
          <p:cNvSpPr>
            <a:spLocks noChangeShapeType="1"/>
          </p:cNvSpPr>
          <p:nvPr/>
        </p:nvSpPr>
        <p:spPr bwMode="auto">
          <a:xfrm flipH="1">
            <a:off x="8341547" y="5704763"/>
            <a:ext cx="1134" cy="173311"/>
          </a:xfrm>
          <a:prstGeom prst="line">
            <a:avLst/>
          </a:prstGeom>
          <a:noFill/>
          <a:ln w="19050">
            <a:solidFill>
              <a:schemeClr val="tx1"/>
            </a:solidFill>
            <a:round/>
            <a:headEnd type="triangle" w="med" len="sm"/>
            <a:tailEnd type="triangle" w="med" len="sm"/>
          </a:ln>
        </p:spPr>
        <p:txBody>
          <a:bodyPr wrap="none"/>
          <a:lstStyle/>
          <a:p>
            <a:endParaRPr lang="de-DE"/>
          </a:p>
        </p:txBody>
      </p:sp>
      <p:sp>
        <p:nvSpPr>
          <p:cNvPr id="79" name="Rectangle 88"/>
          <p:cNvSpPr>
            <a:spLocks noChangeArrowheads="1"/>
          </p:cNvSpPr>
          <p:nvPr/>
        </p:nvSpPr>
        <p:spPr bwMode="auto">
          <a:xfrm>
            <a:off x="3503712" y="2220748"/>
            <a:ext cx="1248934" cy="338554"/>
          </a:xfrm>
          <a:prstGeom prst="rect">
            <a:avLst/>
          </a:prstGeom>
          <a:noFill/>
          <a:ln w="9525">
            <a:noFill/>
            <a:miter lim="800000"/>
            <a:headEnd/>
            <a:tailEnd/>
          </a:ln>
        </p:spPr>
        <p:txBody>
          <a:bodyPr wrap="square" lIns="0" tIns="0" rIns="0" bIns="0" anchor="ctr" anchorCtr="1">
            <a:spAutoFit/>
          </a:bodyPr>
          <a:lstStyle/>
          <a:p>
            <a:pPr algn="ctr"/>
            <a:r>
              <a:rPr lang="de-DE" sz="1100" b="1" dirty="0">
                <a:latin typeface="Trebuchet MS" pitchFamily="34" charset="0"/>
              </a:rPr>
              <a:t>Communication Partner A</a:t>
            </a:r>
          </a:p>
        </p:txBody>
      </p:sp>
      <p:sp>
        <p:nvSpPr>
          <p:cNvPr id="80" name="Rectangle 88"/>
          <p:cNvSpPr>
            <a:spLocks noChangeArrowheads="1"/>
          </p:cNvSpPr>
          <p:nvPr/>
        </p:nvSpPr>
        <p:spPr bwMode="auto">
          <a:xfrm>
            <a:off x="7799394" y="2220748"/>
            <a:ext cx="1248934" cy="338554"/>
          </a:xfrm>
          <a:prstGeom prst="rect">
            <a:avLst/>
          </a:prstGeom>
          <a:noFill/>
          <a:ln w="9525">
            <a:noFill/>
            <a:miter lim="800000"/>
            <a:headEnd/>
            <a:tailEnd/>
          </a:ln>
        </p:spPr>
        <p:txBody>
          <a:bodyPr wrap="square" lIns="0" tIns="0" rIns="0" bIns="0" anchor="ctr" anchorCtr="1">
            <a:spAutoFit/>
          </a:bodyPr>
          <a:lstStyle/>
          <a:p>
            <a:pPr algn="ctr"/>
            <a:r>
              <a:rPr lang="de-DE" sz="1100" b="1" dirty="0">
                <a:latin typeface="Trebuchet MS" pitchFamily="34" charset="0"/>
              </a:rPr>
              <a:t>Communication Partner A</a:t>
            </a:r>
          </a:p>
        </p:txBody>
      </p:sp>
      <p:sp>
        <p:nvSpPr>
          <p:cNvPr id="81" name="Rectangle 67"/>
          <p:cNvSpPr>
            <a:spLocks noChangeArrowheads="1"/>
          </p:cNvSpPr>
          <p:nvPr/>
        </p:nvSpPr>
        <p:spPr bwMode="auto">
          <a:xfrm>
            <a:off x="4295800" y="3348112"/>
            <a:ext cx="916508" cy="168780"/>
          </a:xfrm>
          <a:prstGeom prst="rect">
            <a:avLst/>
          </a:prstGeom>
          <a:noFill/>
          <a:ln w="9525">
            <a:noFill/>
            <a:miter lim="800000"/>
            <a:headEnd/>
            <a:tailEnd/>
          </a:ln>
        </p:spPr>
        <p:txBody>
          <a:bodyPr wrap="square" lIns="0" tIns="0" rIns="0" bIns="0" anchor="ctr" anchorCtr="1">
            <a:spAutoFit/>
          </a:bodyPr>
          <a:lstStyle/>
          <a:p>
            <a:pPr algn="ctr"/>
            <a:r>
              <a:rPr lang="de-DE" sz="1100" b="1" dirty="0">
                <a:solidFill>
                  <a:srgbClr val="000000"/>
                </a:solidFill>
                <a:latin typeface="Trebuchet MS" pitchFamily="34" charset="0"/>
              </a:rPr>
              <a:t>Interface</a:t>
            </a:r>
            <a:endParaRPr lang="de-DE" sz="1100" dirty="0">
              <a:latin typeface="Trebuchet MS" pitchFamily="34" charset="0"/>
            </a:endParaRPr>
          </a:p>
        </p:txBody>
      </p:sp>
      <p:grpSp>
        <p:nvGrpSpPr>
          <p:cNvPr id="82" name="Group 10"/>
          <p:cNvGrpSpPr>
            <a:grpSpLocks/>
          </p:cNvGrpSpPr>
          <p:nvPr/>
        </p:nvGrpSpPr>
        <p:grpSpPr bwMode="auto">
          <a:xfrm>
            <a:off x="5129386" y="2046491"/>
            <a:ext cx="1971675" cy="1247775"/>
            <a:chOff x="1770" y="2055"/>
            <a:chExt cx="1242" cy="786"/>
          </a:xfrm>
        </p:grpSpPr>
        <p:sp>
          <p:nvSpPr>
            <p:cNvPr id="83" name="Freeform 11"/>
            <p:cNvSpPr>
              <a:spLocks/>
            </p:cNvSpPr>
            <p:nvPr/>
          </p:nvSpPr>
          <p:spPr bwMode="auto">
            <a:xfrm>
              <a:off x="1818" y="2103"/>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4" name="Freeform 12"/>
            <p:cNvSpPr>
              <a:spLocks/>
            </p:cNvSpPr>
            <p:nvPr/>
          </p:nvSpPr>
          <p:spPr bwMode="auto">
            <a:xfrm>
              <a:off x="1770" y="2055"/>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5" name="Freeform 13"/>
            <p:cNvSpPr>
              <a:spLocks/>
            </p:cNvSpPr>
            <p:nvPr/>
          </p:nvSpPr>
          <p:spPr bwMode="auto">
            <a:xfrm>
              <a:off x="1770" y="2055"/>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w="9525" cap="rnd">
              <a:solidFill>
                <a:srgbClr val="000000"/>
              </a:solidFill>
              <a:round/>
              <a:headEnd/>
              <a:tailEnd/>
            </a:ln>
          </p:spPr>
          <p:txBody>
            <a:bodyPr/>
            <a:lstStyle/>
            <a:p>
              <a:endParaRPr lang="de-DE"/>
            </a:p>
          </p:txBody>
        </p:sp>
        <p:sp>
          <p:nvSpPr>
            <p:cNvPr id="86" name="Freeform 14"/>
            <p:cNvSpPr>
              <a:spLocks/>
            </p:cNvSpPr>
            <p:nvPr/>
          </p:nvSpPr>
          <p:spPr bwMode="auto">
            <a:xfrm>
              <a:off x="1830" y="2493"/>
              <a:ext cx="72" cy="12"/>
            </a:xfrm>
            <a:custGeom>
              <a:avLst/>
              <a:gdLst>
                <a:gd name="T0" fmla="*/ 0 w 12"/>
                <a:gd name="T1" fmla="*/ 0 h 2"/>
                <a:gd name="T2" fmla="*/ 2147483646 w 12"/>
                <a:gd name="T3" fmla="*/ 2147483646 h 2"/>
                <a:gd name="T4" fmla="*/ 2147483646 w 12"/>
                <a:gd name="T5" fmla="*/ 2147483646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0" y="0"/>
                  </a:moveTo>
                  <a:cubicBezTo>
                    <a:pt x="3" y="1"/>
                    <a:pt x="6" y="2"/>
                    <a:pt x="10" y="2"/>
                  </a:cubicBezTo>
                  <a:cubicBezTo>
                    <a:pt x="11" y="2"/>
                    <a:pt x="11" y="2"/>
                    <a:pt x="12" y="2"/>
                  </a:cubicBezTo>
                </a:path>
              </a:pathLst>
            </a:custGeom>
            <a:solidFill>
              <a:srgbClr val="CCCCFF"/>
            </a:solidFill>
            <a:ln w="9525" cap="rnd">
              <a:solidFill>
                <a:srgbClr val="000000"/>
              </a:solidFill>
              <a:round/>
              <a:headEnd/>
              <a:tailEnd/>
            </a:ln>
          </p:spPr>
          <p:txBody>
            <a:bodyPr/>
            <a:lstStyle/>
            <a:p>
              <a:endParaRPr lang="de-DE"/>
            </a:p>
          </p:txBody>
        </p:sp>
        <p:sp>
          <p:nvSpPr>
            <p:cNvPr id="87" name="Freeform 15"/>
            <p:cNvSpPr>
              <a:spLocks/>
            </p:cNvSpPr>
            <p:nvPr/>
          </p:nvSpPr>
          <p:spPr bwMode="auto">
            <a:xfrm>
              <a:off x="1932" y="2655"/>
              <a:ext cx="30" cy="6"/>
            </a:xfrm>
            <a:custGeom>
              <a:avLst/>
              <a:gdLst>
                <a:gd name="T0" fmla="*/ 0 w 5"/>
                <a:gd name="T1" fmla="*/ 2147483646 h 1"/>
                <a:gd name="T2" fmla="*/ 2147483646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1"/>
                  </a:moveTo>
                  <a:cubicBezTo>
                    <a:pt x="2" y="0"/>
                    <a:pt x="3" y="0"/>
                    <a:pt x="5" y="0"/>
                  </a:cubicBezTo>
                </a:path>
              </a:pathLst>
            </a:custGeom>
            <a:solidFill>
              <a:srgbClr val="CCCCFF"/>
            </a:solidFill>
            <a:ln w="9525" cap="rnd">
              <a:solidFill>
                <a:srgbClr val="000000"/>
              </a:solidFill>
              <a:round/>
              <a:headEnd/>
              <a:tailEnd/>
            </a:ln>
          </p:spPr>
          <p:txBody>
            <a:bodyPr/>
            <a:lstStyle/>
            <a:p>
              <a:endParaRPr lang="de-DE"/>
            </a:p>
          </p:txBody>
        </p:sp>
        <p:sp>
          <p:nvSpPr>
            <p:cNvPr id="88" name="Freeform 16"/>
            <p:cNvSpPr>
              <a:spLocks/>
            </p:cNvSpPr>
            <p:nvPr/>
          </p:nvSpPr>
          <p:spPr bwMode="auto">
            <a:xfrm>
              <a:off x="2208" y="2697"/>
              <a:ext cx="18" cy="30"/>
            </a:xfrm>
            <a:custGeom>
              <a:avLst/>
              <a:gdLst>
                <a:gd name="T0" fmla="*/ 0 w 3"/>
                <a:gd name="T1" fmla="*/ 0 h 5"/>
                <a:gd name="T2" fmla="*/ 2147483646 w 3"/>
                <a:gd name="T3" fmla="*/ 2147483646 h 5"/>
                <a:gd name="T4" fmla="*/ 0 60000 65536"/>
                <a:gd name="T5" fmla="*/ 0 60000 65536"/>
                <a:gd name="T6" fmla="*/ 0 w 3"/>
                <a:gd name="T7" fmla="*/ 0 h 5"/>
                <a:gd name="T8" fmla="*/ 3 w 3"/>
                <a:gd name="T9" fmla="*/ 5 h 5"/>
              </a:gdLst>
              <a:ahLst/>
              <a:cxnLst>
                <a:cxn ang="T4">
                  <a:pos x="T0" y="T1"/>
                </a:cxn>
                <a:cxn ang="T5">
                  <a:pos x="T2" y="T3"/>
                </a:cxn>
              </a:cxnLst>
              <a:rect l="T6" t="T7" r="T8" b="T9"/>
              <a:pathLst>
                <a:path w="3" h="5">
                  <a:moveTo>
                    <a:pt x="0" y="0"/>
                  </a:moveTo>
                  <a:cubicBezTo>
                    <a:pt x="1" y="1"/>
                    <a:pt x="2" y="3"/>
                    <a:pt x="3" y="5"/>
                  </a:cubicBezTo>
                </a:path>
              </a:pathLst>
            </a:custGeom>
            <a:solidFill>
              <a:srgbClr val="CCCCFF"/>
            </a:solidFill>
            <a:ln w="9525" cap="rnd">
              <a:solidFill>
                <a:srgbClr val="000000"/>
              </a:solidFill>
              <a:round/>
              <a:headEnd/>
              <a:tailEnd/>
            </a:ln>
          </p:spPr>
          <p:txBody>
            <a:bodyPr/>
            <a:lstStyle/>
            <a:p>
              <a:endParaRPr lang="de-DE"/>
            </a:p>
          </p:txBody>
        </p:sp>
        <p:sp>
          <p:nvSpPr>
            <p:cNvPr id="89" name="Freeform 17"/>
            <p:cNvSpPr>
              <a:spLocks/>
            </p:cNvSpPr>
            <p:nvPr/>
          </p:nvSpPr>
          <p:spPr bwMode="auto">
            <a:xfrm>
              <a:off x="2562" y="2649"/>
              <a:ext cx="6" cy="36"/>
            </a:xfrm>
            <a:custGeom>
              <a:avLst/>
              <a:gdLst>
                <a:gd name="T0" fmla="*/ 0 w 1"/>
                <a:gd name="T1" fmla="*/ 2147483646 h 6"/>
                <a:gd name="T2" fmla="*/ 2147483646 w 1"/>
                <a:gd name="T3" fmla="*/ 0 h 6"/>
                <a:gd name="T4" fmla="*/ 0 60000 65536"/>
                <a:gd name="T5" fmla="*/ 0 60000 65536"/>
                <a:gd name="T6" fmla="*/ 0 w 1"/>
                <a:gd name="T7" fmla="*/ 0 h 6"/>
                <a:gd name="T8" fmla="*/ 1 w 1"/>
                <a:gd name="T9" fmla="*/ 6 h 6"/>
              </a:gdLst>
              <a:ahLst/>
              <a:cxnLst>
                <a:cxn ang="T4">
                  <a:pos x="T0" y="T1"/>
                </a:cxn>
                <a:cxn ang="T5">
                  <a:pos x="T2" y="T3"/>
                </a:cxn>
              </a:cxnLst>
              <a:rect l="T6" t="T7" r="T8" b="T9"/>
              <a:pathLst>
                <a:path w="1" h="6">
                  <a:moveTo>
                    <a:pt x="0" y="6"/>
                  </a:moveTo>
                  <a:cubicBezTo>
                    <a:pt x="0" y="4"/>
                    <a:pt x="1" y="2"/>
                    <a:pt x="1" y="0"/>
                  </a:cubicBezTo>
                </a:path>
              </a:pathLst>
            </a:custGeom>
            <a:solidFill>
              <a:srgbClr val="CCCCFF"/>
            </a:solidFill>
            <a:ln w="9525" cap="rnd">
              <a:solidFill>
                <a:srgbClr val="000000"/>
              </a:solidFill>
              <a:round/>
              <a:headEnd/>
              <a:tailEnd/>
            </a:ln>
          </p:spPr>
          <p:txBody>
            <a:bodyPr/>
            <a:lstStyle/>
            <a:p>
              <a:endParaRPr lang="de-DE"/>
            </a:p>
          </p:txBody>
        </p:sp>
        <p:sp>
          <p:nvSpPr>
            <p:cNvPr id="90" name="Freeform 18"/>
            <p:cNvSpPr>
              <a:spLocks/>
            </p:cNvSpPr>
            <p:nvPr/>
          </p:nvSpPr>
          <p:spPr bwMode="auto">
            <a:xfrm>
              <a:off x="2718" y="2451"/>
              <a:ext cx="90" cy="120"/>
            </a:xfrm>
            <a:custGeom>
              <a:avLst/>
              <a:gdLst>
                <a:gd name="T0" fmla="*/ 2147483646 w 15"/>
                <a:gd name="T1" fmla="*/ 2147483646 h 20"/>
                <a:gd name="T2" fmla="*/ 2147483646 w 15"/>
                <a:gd name="T3" fmla="*/ 2147483646 h 20"/>
                <a:gd name="T4" fmla="*/ 0 w 15"/>
                <a:gd name="T5" fmla="*/ 0 h 20"/>
                <a:gd name="T6" fmla="*/ 0 60000 65536"/>
                <a:gd name="T7" fmla="*/ 0 60000 65536"/>
                <a:gd name="T8" fmla="*/ 0 60000 65536"/>
                <a:gd name="T9" fmla="*/ 0 w 15"/>
                <a:gd name="T10" fmla="*/ 0 h 20"/>
                <a:gd name="T11" fmla="*/ 15 w 15"/>
                <a:gd name="T12" fmla="*/ 20 h 20"/>
              </a:gdLst>
              <a:ahLst/>
              <a:cxnLst>
                <a:cxn ang="T6">
                  <a:pos x="T0" y="T1"/>
                </a:cxn>
                <a:cxn ang="T7">
                  <a:pos x="T2" y="T3"/>
                </a:cxn>
                <a:cxn ang="T8">
                  <a:pos x="T4" y="T5"/>
                </a:cxn>
              </a:cxnLst>
              <a:rect l="T9" t="T10" r="T11" b="T12"/>
              <a:pathLst>
                <a:path w="15" h="20">
                  <a:moveTo>
                    <a:pt x="15" y="20"/>
                  </a:moveTo>
                  <a:cubicBezTo>
                    <a:pt x="15" y="20"/>
                    <a:pt x="15" y="20"/>
                    <a:pt x="15" y="20"/>
                  </a:cubicBezTo>
                  <a:cubicBezTo>
                    <a:pt x="15" y="11"/>
                    <a:pt x="9" y="3"/>
                    <a:pt x="0" y="0"/>
                  </a:cubicBezTo>
                </a:path>
              </a:pathLst>
            </a:custGeom>
            <a:solidFill>
              <a:srgbClr val="CCCCFF"/>
            </a:solidFill>
            <a:ln w="9525" cap="rnd">
              <a:solidFill>
                <a:srgbClr val="000000"/>
              </a:solidFill>
              <a:round/>
              <a:headEnd/>
              <a:tailEnd/>
            </a:ln>
          </p:spPr>
          <p:txBody>
            <a:bodyPr/>
            <a:lstStyle/>
            <a:p>
              <a:endParaRPr lang="de-DE"/>
            </a:p>
          </p:txBody>
        </p:sp>
        <p:sp>
          <p:nvSpPr>
            <p:cNvPr id="91" name="Freeform 19"/>
            <p:cNvSpPr>
              <a:spLocks/>
            </p:cNvSpPr>
            <p:nvPr/>
          </p:nvSpPr>
          <p:spPr bwMode="auto">
            <a:xfrm>
              <a:off x="2886" y="2319"/>
              <a:ext cx="42" cy="42"/>
            </a:xfrm>
            <a:custGeom>
              <a:avLst/>
              <a:gdLst>
                <a:gd name="T0" fmla="*/ 0 w 7"/>
                <a:gd name="T1" fmla="*/ 2147483646 h 7"/>
                <a:gd name="T2" fmla="*/ 2147483646 w 7"/>
                <a:gd name="T3" fmla="*/ 0 h 7"/>
                <a:gd name="T4" fmla="*/ 0 60000 65536"/>
                <a:gd name="T5" fmla="*/ 0 60000 65536"/>
                <a:gd name="T6" fmla="*/ 0 w 7"/>
                <a:gd name="T7" fmla="*/ 0 h 7"/>
                <a:gd name="T8" fmla="*/ 7 w 7"/>
                <a:gd name="T9" fmla="*/ 7 h 7"/>
              </a:gdLst>
              <a:ahLst/>
              <a:cxnLst>
                <a:cxn ang="T4">
                  <a:pos x="T0" y="T1"/>
                </a:cxn>
                <a:cxn ang="T5">
                  <a:pos x="T2" y="T3"/>
                </a:cxn>
              </a:cxnLst>
              <a:rect l="T6" t="T7" r="T8" b="T9"/>
              <a:pathLst>
                <a:path w="7" h="7">
                  <a:moveTo>
                    <a:pt x="0" y="7"/>
                  </a:moveTo>
                  <a:cubicBezTo>
                    <a:pt x="3" y="5"/>
                    <a:pt x="5" y="3"/>
                    <a:pt x="7" y="0"/>
                  </a:cubicBezTo>
                </a:path>
              </a:pathLst>
            </a:custGeom>
            <a:solidFill>
              <a:srgbClr val="CCCCFF"/>
            </a:solidFill>
            <a:ln w="9525" cap="rnd">
              <a:solidFill>
                <a:srgbClr val="000000"/>
              </a:solidFill>
              <a:round/>
              <a:headEnd/>
              <a:tailEnd/>
            </a:ln>
          </p:spPr>
          <p:txBody>
            <a:bodyPr/>
            <a:lstStyle/>
            <a:p>
              <a:endParaRPr lang="de-DE"/>
            </a:p>
          </p:txBody>
        </p:sp>
        <p:sp>
          <p:nvSpPr>
            <p:cNvPr id="92" name="Freeform 20"/>
            <p:cNvSpPr>
              <a:spLocks/>
            </p:cNvSpPr>
            <p:nvPr/>
          </p:nvSpPr>
          <p:spPr bwMode="auto">
            <a:xfrm>
              <a:off x="2832" y="2145"/>
              <a:ext cx="1" cy="24"/>
            </a:xfrm>
            <a:custGeom>
              <a:avLst/>
              <a:gdLst>
                <a:gd name="T0" fmla="*/ 0 w 1"/>
                <a:gd name="T1" fmla="*/ 2147483646 h 4"/>
                <a:gd name="T2" fmla="*/ 0 w 1"/>
                <a:gd name="T3" fmla="*/ 2147483646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cubicBezTo>
                    <a:pt x="0" y="4"/>
                    <a:pt x="0" y="4"/>
                    <a:pt x="0" y="4"/>
                  </a:cubicBezTo>
                  <a:cubicBezTo>
                    <a:pt x="0" y="3"/>
                    <a:pt x="0" y="2"/>
                    <a:pt x="0" y="0"/>
                  </a:cubicBezTo>
                </a:path>
              </a:pathLst>
            </a:custGeom>
            <a:solidFill>
              <a:srgbClr val="CCCCFF"/>
            </a:solidFill>
            <a:ln w="9525" cap="rnd">
              <a:solidFill>
                <a:srgbClr val="000000"/>
              </a:solidFill>
              <a:round/>
              <a:headEnd/>
              <a:tailEnd/>
            </a:ln>
          </p:spPr>
          <p:txBody>
            <a:bodyPr/>
            <a:lstStyle/>
            <a:p>
              <a:endParaRPr lang="de-DE"/>
            </a:p>
          </p:txBody>
        </p:sp>
        <p:sp>
          <p:nvSpPr>
            <p:cNvPr id="93" name="Freeform 21"/>
            <p:cNvSpPr>
              <a:spLocks/>
            </p:cNvSpPr>
            <p:nvPr/>
          </p:nvSpPr>
          <p:spPr bwMode="auto">
            <a:xfrm>
              <a:off x="2574" y="2097"/>
              <a:ext cx="24" cy="24"/>
            </a:xfrm>
            <a:custGeom>
              <a:avLst/>
              <a:gdLst>
                <a:gd name="T0" fmla="*/ 2147483646 w 4"/>
                <a:gd name="T1" fmla="*/ 0 h 4"/>
                <a:gd name="T2" fmla="*/ 0 w 4"/>
                <a:gd name="T3" fmla="*/ 2147483646 h 4"/>
                <a:gd name="T4" fmla="*/ 0 60000 65536"/>
                <a:gd name="T5" fmla="*/ 0 60000 65536"/>
                <a:gd name="T6" fmla="*/ 0 w 4"/>
                <a:gd name="T7" fmla="*/ 0 h 4"/>
                <a:gd name="T8" fmla="*/ 4 w 4"/>
                <a:gd name="T9" fmla="*/ 4 h 4"/>
              </a:gdLst>
              <a:ahLst/>
              <a:cxnLst>
                <a:cxn ang="T4">
                  <a:pos x="T0" y="T1"/>
                </a:cxn>
                <a:cxn ang="T5">
                  <a:pos x="T2" y="T3"/>
                </a:cxn>
              </a:cxnLst>
              <a:rect l="T6" t="T7" r="T8" b="T9"/>
              <a:pathLst>
                <a:path w="4" h="4">
                  <a:moveTo>
                    <a:pt x="4" y="0"/>
                  </a:moveTo>
                  <a:cubicBezTo>
                    <a:pt x="2" y="1"/>
                    <a:pt x="1" y="3"/>
                    <a:pt x="0" y="4"/>
                  </a:cubicBezTo>
                </a:path>
              </a:pathLst>
            </a:custGeom>
            <a:solidFill>
              <a:srgbClr val="CCCCFF"/>
            </a:solidFill>
            <a:ln w="9525" cap="rnd">
              <a:solidFill>
                <a:srgbClr val="000000"/>
              </a:solidFill>
              <a:round/>
              <a:headEnd/>
              <a:tailEnd/>
            </a:ln>
          </p:spPr>
          <p:txBody>
            <a:bodyPr/>
            <a:lstStyle/>
            <a:p>
              <a:endParaRPr lang="de-DE"/>
            </a:p>
          </p:txBody>
        </p:sp>
        <p:sp>
          <p:nvSpPr>
            <p:cNvPr id="94" name="Freeform 22"/>
            <p:cNvSpPr>
              <a:spLocks/>
            </p:cNvSpPr>
            <p:nvPr/>
          </p:nvSpPr>
          <p:spPr bwMode="auto">
            <a:xfrm>
              <a:off x="2382" y="2109"/>
              <a:ext cx="12" cy="24"/>
            </a:xfrm>
            <a:custGeom>
              <a:avLst/>
              <a:gdLst>
                <a:gd name="T0" fmla="*/ 2147483646 w 2"/>
                <a:gd name="T1" fmla="*/ 0 h 4"/>
                <a:gd name="T2" fmla="*/ 0 w 2"/>
                <a:gd name="T3" fmla="*/ 2147483646 h 4"/>
                <a:gd name="T4" fmla="*/ 0 60000 65536"/>
                <a:gd name="T5" fmla="*/ 0 60000 65536"/>
                <a:gd name="T6" fmla="*/ 0 w 2"/>
                <a:gd name="T7" fmla="*/ 0 h 4"/>
                <a:gd name="T8" fmla="*/ 2 w 2"/>
                <a:gd name="T9" fmla="*/ 4 h 4"/>
              </a:gdLst>
              <a:ahLst/>
              <a:cxnLst>
                <a:cxn ang="T4">
                  <a:pos x="T0" y="T1"/>
                </a:cxn>
                <a:cxn ang="T5">
                  <a:pos x="T2" y="T3"/>
                </a:cxn>
              </a:cxnLst>
              <a:rect l="T6" t="T7" r="T8" b="T9"/>
              <a:pathLst>
                <a:path w="2" h="4">
                  <a:moveTo>
                    <a:pt x="2" y="0"/>
                  </a:moveTo>
                  <a:cubicBezTo>
                    <a:pt x="1" y="2"/>
                    <a:pt x="0" y="3"/>
                    <a:pt x="0" y="4"/>
                  </a:cubicBezTo>
                </a:path>
              </a:pathLst>
            </a:custGeom>
            <a:solidFill>
              <a:srgbClr val="CCCCFF"/>
            </a:solidFill>
            <a:ln w="9525" cap="rnd">
              <a:solidFill>
                <a:srgbClr val="000000"/>
              </a:solidFill>
              <a:round/>
              <a:headEnd/>
              <a:tailEnd/>
            </a:ln>
          </p:spPr>
          <p:txBody>
            <a:bodyPr/>
            <a:lstStyle/>
            <a:p>
              <a:endParaRPr lang="de-DE"/>
            </a:p>
          </p:txBody>
        </p:sp>
        <p:sp>
          <p:nvSpPr>
            <p:cNvPr id="95" name="Freeform 23"/>
            <p:cNvSpPr>
              <a:spLocks/>
            </p:cNvSpPr>
            <p:nvPr/>
          </p:nvSpPr>
          <p:spPr bwMode="auto">
            <a:xfrm>
              <a:off x="2160" y="2145"/>
              <a:ext cx="36" cy="24"/>
            </a:xfrm>
            <a:custGeom>
              <a:avLst/>
              <a:gdLst>
                <a:gd name="T0" fmla="*/ 2147483646 w 6"/>
                <a:gd name="T1" fmla="*/ 2147483646 h 4"/>
                <a:gd name="T2" fmla="*/ 0 w 6"/>
                <a:gd name="T3" fmla="*/ 0 h 4"/>
                <a:gd name="T4" fmla="*/ 0 60000 65536"/>
                <a:gd name="T5" fmla="*/ 0 60000 65536"/>
                <a:gd name="T6" fmla="*/ 0 w 6"/>
                <a:gd name="T7" fmla="*/ 0 h 4"/>
                <a:gd name="T8" fmla="*/ 6 w 6"/>
                <a:gd name="T9" fmla="*/ 4 h 4"/>
              </a:gdLst>
              <a:ahLst/>
              <a:cxnLst>
                <a:cxn ang="T4">
                  <a:pos x="T0" y="T1"/>
                </a:cxn>
                <a:cxn ang="T5">
                  <a:pos x="T2" y="T3"/>
                </a:cxn>
              </a:cxnLst>
              <a:rect l="T6" t="T7" r="T8" b="T9"/>
              <a:pathLst>
                <a:path w="6" h="4">
                  <a:moveTo>
                    <a:pt x="6" y="4"/>
                  </a:moveTo>
                  <a:cubicBezTo>
                    <a:pt x="4" y="2"/>
                    <a:pt x="2" y="1"/>
                    <a:pt x="0" y="0"/>
                  </a:cubicBezTo>
                </a:path>
              </a:pathLst>
            </a:custGeom>
            <a:solidFill>
              <a:srgbClr val="CCCCFF"/>
            </a:solidFill>
            <a:ln w="9525" cap="rnd">
              <a:solidFill>
                <a:srgbClr val="000000"/>
              </a:solidFill>
              <a:round/>
              <a:headEnd/>
              <a:tailEnd/>
            </a:ln>
          </p:spPr>
          <p:txBody>
            <a:bodyPr/>
            <a:lstStyle/>
            <a:p>
              <a:endParaRPr lang="de-DE"/>
            </a:p>
          </p:txBody>
        </p:sp>
        <p:sp>
          <p:nvSpPr>
            <p:cNvPr id="96" name="Freeform 24"/>
            <p:cNvSpPr>
              <a:spLocks/>
            </p:cNvSpPr>
            <p:nvPr/>
          </p:nvSpPr>
          <p:spPr bwMode="auto">
            <a:xfrm>
              <a:off x="1878" y="2301"/>
              <a:ext cx="6" cy="24"/>
            </a:xfrm>
            <a:custGeom>
              <a:avLst/>
              <a:gdLst>
                <a:gd name="T0" fmla="*/ 0 w 1"/>
                <a:gd name="T1" fmla="*/ 0 h 4"/>
                <a:gd name="T2" fmla="*/ 2147483646 w 1"/>
                <a:gd name="T3" fmla="*/ 2147483646 h 4"/>
                <a:gd name="T4" fmla="*/ 0 60000 65536"/>
                <a:gd name="T5" fmla="*/ 0 60000 65536"/>
                <a:gd name="T6" fmla="*/ 0 w 1"/>
                <a:gd name="T7" fmla="*/ 0 h 4"/>
                <a:gd name="T8" fmla="*/ 1 w 1"/>
                <a:gd name="T9" fmla="*/ 4 h 4"/>
              </a:gdLst>
              <a:ahLst/>
              <a:cxnLst>
                <a:cxn ang="T4">
                  <a:pos x="T0" y="T1"/>
                </a:cxn>
                <a:cxn ang="T5">
                  <a:pos x="T2" y="T3"/>
                </a:cxn>
              </a:cxnLst>
              <a:rect l="T6" t="T7" r="T8" b="T9"/>
              <a:pathLst>
                <a:path w="1" h="4">
                  <a:moveTo>
                    <a:pt x="0" y="0"/>
                  </a:moveTo>
                  <a:cubicBezTo>
                    <a:pt x="0" y="1"/>
                    <a:pt x="0" y="3"/>
                    <a:pt x="1" y="4"/>
                  </a:cubicBezTo>
                </a:path>
              </a:pathLst>
            </a:custGeom>
            <a:solidFill>
              <a:srgbClr val="CCCCFF"/>
            </a:solidFill>
            <a:ln w="9525" cap="rnd">
              <a:solidFill>
                <a:srgbClr val="000000"/>
              </a:solidFill>
              <a:round/>
              <a:headEnd/>
              <a:tailEnd/>
            </a:ln>
          </p:spPr>
          <p:txBody>
            <a:bodyPr/>
            <a:lstStyle/>
            <a:p>
              <a:endParaRPr lang="de-DE"/>
            </a:p>
          </p:txBody>
        </p:sp>
      </p:grpSp>
      <p:sp>
        <p:nvSpPr>
          <p:cNvPr id="97" name="Rectangle 26"/>
          <p:cNvSpPr>
            <a:spLocks noChangeArrowheads="1"/>
          </p:cNvSpPr>
          <p:nvPr/>
        </p:nvSpPr>
        <p:spPr bwMode="auto">
          <a:xfrm>
            <a:off x="5663952" y="2469861"/>
            <a:ext cx="655638"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en-US" altLang="de-DE" sz="1400" b="1" dirty="0">
                <a:solidFill>
                  <a:schemeClr val="tx1">
                    <a:lumMod val="65000"/>
                    <a:lumOff val="35000"/>
                  </a:schemeClr>
                </a:solidFill>
                <a:latin typeface="Arial" pitchFamily="34" charset="0"/>
              </a:rPr>
              <a:t>Internet</a:t>
            </a:r>
            <a:endParaRPr lang="en-US" altLang="de-DE" b="1" dirty="0">
              <a:solidFill>
                <a:schemeClr val="tx1">
                  <a:lumMod val="65000"/>
                  <a:lumOff val="35000"/>
                </a:schemeClr>
              </a:solidFill>
              <a:latin typeface="Arial" pitchFamily="34" charset="0"/>
            </a:endParaRPr>
          </a:p>
        </p:txBody>
      </p:sp>
      <p:sp>
        <p:nvSpPr>
          <p:cNvPr id="98" name="Rechteck 97"/>
          <p:cNvSpPr/>
          <p:nvPr/>
        </p:nvSpPr>
        <p:spPr>
          <a:xfrm>
            <a:off x="5275492" y="2792528"/>
            <a:ext cx="1659429" cy="169277"/>
          </a:xfrm>
          <a:prstGeom prst="rect">
            <a:avLst/>
          </a:prstGeom>
          <a:noFill/>
          <a:ln w="9525">
            <a:noFill/>
            <a:miter lim="800000"/>
            <a:headEnd/>
            <a:tailEnd/>
          </a:ln>
        </p:spPr>
        <p:txBody>
          <a:bodyPr wrap="square" lIns="0" tIns="0" rIns="0" bIns="0" anchor="ctr" anchorCtr="1">
            <a:spAutoFit/>
          </a:bodyPr>
          <a:lstStyle/>
          <a:p>
            <a:pPr algn="ctr"/>
            <a:r>
              <a:rPr lang="de-DE" sz="1100" b="1" dirty="0">
                <a:solidFill>
                  <a:schemeClr val="tx1">
                    <a:lumMod val="85000"/>
                    <a:lumOff val="15000"/>
                  </a:schemeClr>
                </a:solidFill>
                <a:latin typeface="Trebuchet MS" pitchFamily="34" charset="0"/>
              </a:rPr>
              <a:t>HTTP, FTP, …</a:t>
            </a:r>
          </a:p>
        </p:txBody>
      </p:sp>
      <p:pic>
        <p:nvPicPr>
          <p:cNvPr id="3074" name="Picture 2" descr="C:\Users\FRANZ-~1\AppData\Local\Temp\SNAGHTMLd9383c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968" y="2429456"/>
            <a:ext cx="372380" cy="711512"/>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C:\Users\FRANZ-~1\AppData\Local\Temp\SNAGHTMLd9383c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9220" y="2414216"/>
            <a:ext cx="372380" cy="711512"/>
          </a:xfrm>
          <a:prstGeom prst="rect">
            <a:avLst/>
          </a:prstGeom>
          <a:noFill/>
          <a:extLst>
            <a:ext uri="{909E8E84-426E-40DD-AFC4-6F175D3DCCD1}">
              <a14:hiddenFill xmlns:a14="http://schemas.microsoft.com/office/drawing/2010/main">
                <a:solidFill>
                  <a:srgbClr val="FFFFFF"/>
                </a:solidFill>
              </a14:hiddenFill>
            </a:ext>
          </a:extLst>
        </p:spPr>
      </p:pic>
      <p:sp>
        <p:nvSpPr>
          <p:cNvPr id="102" name="Pfeil nach links und rechts 101"/>
          <p:cNvSpPr/>
          <p:nvPr/>
        </p:nvSpPr>
        <p:spPr bwMode="auto">
          <a:xfrm>
            <a:off x="9354804" y="2598986"/>
            <a:ext cx="739569" cy="267002"/>
          </a:xfrm>
          <a:prstGeom prst="leftRightArrow">
            <a:avLst/>
          </a:prstGeom>
          <a:solidFill>
            <a:srgbClr val="FF0000"/>
          </a:solidFill>
          <a:ln w="9525"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de-DE" sz="1600">
              <a:latin typeface="Calibri" pitchFamily="34" charset="0"/>
            </a:endParaRPr>
          </a:p>
        </p:txBody>
      </p:sp>
      <p:sp>
        <p:nvSpPr>
          <p:cNvPr id="103" name="Pfeil nach links und rechts 102"/>
          <p:cNvSpPr/>
          <p:nvPr/>
        </p:nvSpPr>
        <p:spPr bwMode="auto">
          <a:xfrm>
            <a:off x="2379143" y="2601198"/>
            <a:ext cx="739569" cy="267002"/>
          </a:xfrm>
          <a:prstGeom prst="leftRightArrow">
            <a:avLst/>
          </a:prstGeom>
          <a:solidFill>
            <a:srgbClr val="FF0000"/>
          </a:solidFill>
          <a:ln w="9525"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de-DE" sz="1600">
              <a:latin typeface="Calibri" pitchFamily="34" charset="0"/>
            </a:endParaRPr>
          </a:p>
        </p:txBody>
      </p:sp>
    </p:spTree>
    <p:extLst>
      <p:ext uri="{BB962C8B-B14F-4D97-AF65-F5344CB8AC3E}">
        <p14:creationId xmlns:p14="http://schemas.microsoft.com/office/powerpoint/2010/main" val="1821904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t>Basic </a:t>
            </a:r>
            <a:r>
              <a:rPr lang="de-DE" altLang="de-DE" dirty="0"/>
              <a:t>HTTP Operation</a:t>
            </a:r>
            <a:endParaRPr lang="de-DE" dirty="0"/>
          </a:p>
        </p:txBody>
      </p:sp>
      <p:sp>
        <p:nvSpPr>
          <p:cNvPr id="4" name="Rectangle 4"/>
          <p:cNvSpPr>
            <a:spLocks noChangeArrowheads="1"/>
          </p:cNvSpPr>
          <p:nvPr/>
        </p:nvSpPr>
        <p:spPr bwMode="auto">
          <a:xfrm>
            <a:off x="2123017" y="2432050"/>
            <a:ext cx="2087563" cy="33845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35000"/>
              </a:spcBef>
              <a:buChar char="•"/>
              <a:defRPr sz="1600">
                <a:solidFill>
                  <a:srgbClr val="000072"/>
                </a:solidFill>
                <a:latin typeface="Calibri" panose="020F0502020204030204" pitchFamily="34" charset="0"/>
              </a:defRPr>
            </a:lvl1pPr>
            <a:lvl2pPr marL="742950" indent="-285750">
              <a:spcBef>
                <a:spcPct val="35000"/>
              </a:spcBef>
              <a:buChar char="–"/>
              <a:defRPr sz="1600">
                <a:solidFill>
                  <a:srgbClr val="000072"/>
                </a:solidFill>
                <a:latin typeface="Calibri" panose="020F0502020204030204" pitchFamily="34" charset="0"/>
              </a:defRPr>
            </a:lvl2pPr>
            <a:lvl3pPr marL="1143000" indent="-228600">
              <a:spcBef>
                <a:spcPct val="35000"/>
              </a:spcBef>
              <a:buChar char="•"/>
              <a:defRPr sz="1600">
                <a:solidFill>
                  <a:srgbClr val="000072"/>
                </a:solidFill>
                <a:latin typeface="Calibri" panose="020F0502020204030204" pitchFamily="34" charset="0"/>
              </a:defRPr>
            </a:lvl3pPr>
            <a:lvl4pPr marL="1600200" indent="-228600">
              <a:spcBef>
                <a:spcPct val="35000"/>
              </a:spcBef>
              <a:buChar char="–"/>
              <a:defRPr sz="1600">
                <a:solidFill>
                  <a:srgbClr val="000072"/>
                </a:solidFill>
                <a:latin typeface="Calibri" panose="020F0502020204030204" pitchFamily="34" charset="0"/>
              </a:defRPr>
            </a:lvl4pPr>
            <a:lvl5pPr marL="2057400" indent="-228600">
              <a:spcBef>
                <a:spcPct val="35000"/>
              </a:spcBef>
              <a:buChar char="»"/>
              <a:defRPr sz="1600">
                <a:solidFill>
                  <a:srgbClr val="000072"/>
                </a:solidFill>
                <a:latin typeface="Calibri" panose="020F0502020204030204" pitchFamily="34" charset="0"/>
              </a:defRPr>
            </a:lvl5pPr>
            <a:lvl6pPr marL="2514600" indent="-228600" eaLnBrk="0" fontAlgn="base" hangingPunct="0">
              <a:spcBef>
                <a:spcPct val="35000"/>
              </a:spcBef>
              <a:spcAft>
                <a:spcPct val="0"/>
              </a:spcAft>
              <a:buChar char="»"/>
              <a:defRPr sz="1600">
                <a:solidFill>
                  <a:srgbClr val="000072"/>
                </a:solidFill>
                <a:latin typeface="Calibri" panose="020F0502020204030204" pitchFamily="34" charset="0"/>
              </a:defRPr>
            </a:lvl6pPr>
            <a:lvl7pPr marL="2971800" indent="-228600" eaLnBrk="0" fontAlgn="base" hangingPunct="0">
              <a:spcBef>
                <a:spcPct val="35000"/>
              </a:spcBef>
              <a:spcAft>
                <a:spcPct val="0"/>
              </a:spcAft>
              <a:buChar char="»"/>
              <a:defRPr sz="1600">
                <a:solidFill>
                  <a:srgbClr val="000072"/>
                </a:solidFill>
                <a:latin typeface="Calibri" panose="020F0502020204030204" pitchFamily="34" charset="0"/>
              </a:defRPr>
            </a:lvl7pPr>
            <a:lvl8pPr marL="3429000" indent="-228600" eaLnBrk="0" fontAlgn="base" hangingPunct="0">
              <a:spcBef>
                <a:spcPct val="35000"/>
              </a:spcBef>
              <a:spcAft>
                <a:spcPct val="0"/>
              </a:spcAft>
              <a:buChar char="»"/>
              <a:defRPr sz="1600">
                <a:solidFill>
                  <a:srgbClr val="000072"/>
                </a:solidFill>
                <a:latin typeface="Calibri" panose="020F0502020204030204" pitchFamily="34" charset="0"/>
              </a:defRPr>
            </a:lvl8pPr>
            <a:lvl9pPr marL="3886200" indent="-228600" eaLnBrk="0" fontAlgn="base" hangingPunct="0">
              <a:spcBef>
                <a:spcPct val="35000"/>
              </a:spcBef>
              <a:spcAft>
                <a:spcPct val="0"/>
              </a:spcAft>
              <a:buChar char="»"/>
              <a:defRPr sz="1600">
                <a:solidFill>
                  <a:srgbClr val="000072"/>
                </a:solidFill>
                <a:latin typeface="Calibri" panose="020F0502020204030204" pitchFamily="34" charset="0"/>
              </a:defRPr>
            </a:lvl9pPr>
          </a:lstStyle>
          <a:p>
            <a:pPr algn="ctr" eaLnBrk="1" hangingPunct="1">
              <a:spcBef>
                <a:spcPct val="0"/>
              </a:spcBef>
              <a:buFontTx/>
              <a:buNone/>
            </a:pPr>
            <a:endParaRPr lang="en-US" altLang="de-DE" sz="1800">
              <a:solidFill>
                <a:schemeClr val="tx1"/>
              </a:solidFill>
              <a:latin typeface="Arial" panose="020B0604020202020204" pitchFamily="34" charset="0"/>
            </a:endParaRPr>
          </a:p>
        </p:txBody>
      </p:sp>
      <p:sp>
        <p:nvSpPr>
          <p:cNvPr id="5" name="Line 8"/>
          <p:cNvSpPr>
            <a:spLocks noChangeShapeType="1"/>
          </p:cNvSpPr>
          <p:nvPr/>
        </p:nvSpPr>
        <p:spPr bwMode="auto">
          <a:xfrm>
            <a:off x="6766455" y="3686175"/>
            <a:ext cx="1143000" cy="1588"/>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6" name="Line 9"/>
          <p:cNvSpPr>
            <a:spLocks noChangeShapeType="1"/>
          </p:cNvSpPr>
          <p:nvPr/>
        </p:nvSpPr>
        <p:spPr bwMode="auto">
          <a:xfrm>
            <a:off x="4285192" y="3567113"/>
            <a:ext cx="914400" cy="1587"/>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nvGrpSpPr>
          <p:cNvPr id="7" name="Group 10"/>
          <p:cNvGrpSpPr>
            <a:grpSpLocks/>
          </p:cNvGrpSpPr>
          <p:nvPr/>
        </p:nvGrpSpPr>
        <p:grpSpPr bwMode="auto">
          <a:xfrm>
            <a:off x="5242455" y="3081338"/>
            <a:ext cx="1560512" cy="1223962"/>
            <a:chOff x="1770" y="2055"/>
            <a:chExt cx="1242" cy="786"/>
          </a:xfrm>
        </p:grpSpPr>
        <p:sp>
          <p:nvSpPr>
            <p:cNvPr id="8" name="Freeform 11"/>
            <p:cNvSpPr>
              <a:spLocks/>
            </p:cNvSpPr>
            <p:nvPr/>
          </p:nvSpPr>
          <p:spPr bwMode="auto">
            <a:xfrm>
              <a:off x="1818" y="2103"/>
              <a:ext cx="1194" cy="738"/>
            </a:xfrm>
            <a:custGeom>
              <a:avLst/>
              <a:gdLst>
                <a:gd name="T0" fmla="*/ 5038848 w 199"/>
                <a:gd name="T1" fmla="*/ 11477376 h 123"/>
                <a:gd name="T2" fmla="*/ 0 w 199"/>
                <a:gd name="T3" fmla="*/ 16236288 h 123"/>
                <a:gd name="T4" fmla="*/ 2799360 w 199"/>
                <a:gd name="T5" fmla="*/ 20435328 h 123"/>
                <a:gd name="T6" fmla="*/ 2799360 w 199"/>
                <a:gd name="T7" fmla="*/ 20155392 h 123"/>
                <a:gd name="T8" fmla="*/ 1119744 w 199"/>
                <a:gd name="T9" fmla="*/ 23514624 h 123"/>
                <a:gd name="T10" fmla="*/ 6998400 w 199"/>
                <a:gd name="T11" fmla="*/ 28273536 h 123"/>
                <a:gd name="T12" fmla="*/ 7558272 w 199"/>
                <a:gd name="T13" fmla="*/ 28273536 h 123"/>
                <a:gd name="T14" fmla="*/ 7558272 w 199"/>
                <a:gd name="T15" fmla="*/ 28273536 h 123"/>
                <a:gd name="T16" fmla="*/ 16236288 w 199"/>
                <a:gd name="T17" fmla="*/ 32472576 h 123"/>
                <a:gd name="T18" fmla="*/ 21275136 w 199"/>
                <a:gd name="T19" fmla="*/ 31352832 h 123"/>
                <a:gd name="T20" fmla="*/ 21275136 w 199"/>
                <a:gd name="T21" fmla="*/ 31352832 h 123"/>
                <a:gd name="T22" fmla="*/ 28553472 w 199"/>
                <a:gd name="T23" fmla="*/ 34432128 h 123"/>
                <a:gd name="T24" fmla="*/ 36951552 w 199"/>
                <a:gd name="T25" fmla="*/ 29393280 h 123"/>
                <a:gd name="T26" fmla="*/ 36951552 w 199"/>
                <a:gd name="T27" fmla="*/ 29393280 h 123"/>
                <a:gd name="T28" fmla="*/ 40870656 w 199"/>
                <a:gd name="T29" fmla="*/ 30233088 h 123"/>
                <a:gd name="T30" fmla="*/ 48428928 w 199"/>
                <a:gd name="T31" fmla="*/ 24074496 h 123"/>
                <a:gd name="T32" fmla="*/ 48148992 w 199"/>
                <a:gd name="T33" fmla="*/ 24074496 h 123"/>
                <a:gd name="T34" fmla="*/ 55707264 w 199"/>
                <a:gd name="T35" fmla="*/ 16796160 h 123"/>
                <a:gd name="T36" fmla="*/ 54027648 w 199"/>
                <a:gd name="T37" fmla="*/ 12317184 h 123"/>
                <a:gd name="T38" fmla="*/ 54027648 w 199"/>
                <a:gd name="T39" fmla="*/ 12317184 h 123"/>
                <a:gd name="T40" fmla="*/ 54587520 w 199"/>
                <a:gd name="T41" fmla="*/ 10077696 h 123"/>
                <a:gd name="T42" fmla="*/ 49548672 w 199"/>
                <a:gd name="T43" fmla="*/ 4478976 h 123"/>
                <a:gd name="T44" fmla="*/ 49548672 w 199"/>
                <a:gd name="T45" fmla="*/ 4199040 h 123"/>
                <a:gd name="T46" fmla="*/ 43390080 w 199"/>
                <a:gd name="T47" fmla="*/ 0 h 123"/>
                <a:gd name="T48" fmla="*/ 38631168 w 199"/>
                <a:gd name="T49" fmla="*/ 1959552 h 123"/>
                <a:gd name="T50" fmla="*/ 38631168 w 199"/>
                <a:gd name="T51" fmla="*/ 1959552 h 123"/>
                <a:gd name="T52" fmla="*/ 34152192 w 199"/>
                <a:gd name="T53" fmla="*/ 0 h 123"/>
                <a:gd name="T54" fmla="*/ 29113344 w 199"/>
                <a:gd name="T55" fmla="*/ 2519424 h 123"/>
                <a:gd name="T56" fmla="*/ 29113344 w 199"/>
                <a:gd name="T57" fmla="*/ 2799360 h 123"/>
                <a:gd name="T58" fmla="*/ 24074496 w 199"/>
                <a:gd name="T59" fmla="*/ 1119744 h 123"/>
                <a:gd name="T60" fmla="*/ 18195840 w 199"/>
                <a:gd name="T61" fmla="*/ 4199040 h 123"/>
                <a:gd name="T62" fmla="*/ 18195840 w 199"/>
                <a:gd name="T63" fmla="*/ 4199040 h 123"/>
                <a:gd name="T64" fmla="*/ 13716864 w 199"/>
                <a:gd name="T65" fmla="*/ 3079296 h 123"/>
                <a:gd name="T66" fmla="*/ 5038848 w 199"/>
                <a:gd name="T67" fmla="*/ 10357632 h 123"/>
                <a:gd name="T68" fmla="*/ 5038848 w 199"/>
                <a:gd name="T69" fmla="*/ 1147737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 name="Freeform 12"/>
            <p:cNvSpPr>
              <a:spLocks/>
            </p:cNvSpPr>
            <p:nvPr/>
          </p:nvSpPr>
          <p:spPr bwMode="auto">
            <a:xfrm>
              <a:off x="1770" y="2055"/>
              <a:ext cx="1194" cy="738"/>
            </a:xfrm>
            <a:custGeom>
              <a:avLst/>
              <a:gdLst>
                <a:gd name="T0" fmla="*/ 5038848 w 199"/>
                <a:gd name="T1" fmla="*/ 11477376 h 123"/>
                <a:gd name="T2" fmla="*/ 0 w 199"/>
                <a:gd name="T3" fmla="*/ 16236288 h 123"/>
                <a:gd name="T4" fmla="*/ 2799360 w 199"/>
                <a:gd name="T5" fmla="*/ 20435328 h 123"/>
                <a:gd name="T6" fmla="*/ 2799360 w 199"/>
                <a:gd name="T7" fmla="*/ 20155392 h 123"/>
                <a:gd name="T8" fmla="*/ 1119744 w 199"/>
                <a:gd name="T9" fmla="*/ 23514624 h 123"/>
                <a:gd name="T10" fmla="*/ 6998400 w 199"/>
                <a:gd name="T11" fmla="*/ 28273536 h 123"/>
                <a:gd name="T12" fmla="*/ 7558272 w 199"/>
                <a:gd name="T13" fmla="*/ 28273536 h 123"/>
                <a:gd name="T14" fmla="*/ 7558272 w 199"/>
                <a:gd name="T15" fmla="*/ 28273536 h 123"/>
                <a:gd name="T16" fmla="*/ 16236288 w 199"/>
                <a:gd name="T17" fmla="*/ 32472576 h 123"/>
                <a:gd name="T18" fmla="*/ 21275136 w 199"/>
                <a:gd name="T19" fmla="*/ 31352832 h 123"/>
                <a:gd name="T20" fmla="*/ 21275136 w 199"/>
                <a:gd name="T21" fmla="*/ 31352832 h 123"/>
                <a:gd name="T22" fmla="*/ 28553472 w 199"/>
                <a:gd name="T23" fmla="*/ 34432128 h 123"/>
                <a:gd name="T24" fmla="*/ 36951552 w 199"/>
                <a:gd name="T25" fmla="*/ 29393280 h 123"/>
                <a:gd name="T26" fmla="*/ 36951552 w 199"/>
                <a:gd name="T27" fmla="*/ 29393280 h 123"/>
                <a:gd name="T28" fmla="*/ 40870656 w 199"/>
                <a:gd name="T29" fmla="*/ 30233088 h 123"/>
                <a:gd name="T30" fmla="*/ 48428928 w 199"/>
                <a:gd name="T31" fmla="*/ 24074496 h 123"/>
                <a:gd name="T32" fmla="*/ 48148992 w 199"/>
                <a:gd name="T33" fmla="*/ 24074496 h 123"/>
                <a:gd name="T34" fmla="*/ 55707264 w 199"/>
                <a:gd name="T35" fmla="*/ 16796160 h 123"/>
                <a:gd name="T36" fmla="*/ 54027648 w 199"/>
                <a:gd name="T37" fmla="*/ 12317184 h 123"/>
                <a:gd name="T38" fmla="*/ 54027648 w 199"/>
                <a:gd name="T39" fmla="*/ 12317184 h 123"/>
                <a:gd name="T40" fmla="*/ 54587520 w 199"/>
                <a:gd name="T41" fmla="*/ 10077696 h 123"/>
                <a:gd name="T42" fmla="*/ 49548672 w 199"/>
                <a:gd name="T43" fmla="*/ 4478976 h 123"/>
                <a:gd name="T44" fmla="*/ 49548672 w 199"/>
                <a:gd name="T45" fmla="*/ 4199040 h 123"/>
                <a:gd name="T46" fmla="*/ 43390080 w 199"/>
                <a:gd name="T47" fmla="*/ 0 h 123"/>
                <a:gd name="T48" fmla="*/ 38631168 w 199"/>
                <a:gd name="T49" fmla="*/ 1959552 h 123"/>
                <a:gd name="T50" fmla="*/ 38631168 w 199"/>
                <a:gd name="T51" fmla="*/ 1959552 h 123"/>
                <a:gd name="T52" fmla="*/ 34152192 w 199"/>
                <a:gd name="T53" fmla="*/ 0 h 123"/>
                <a:gd name="T54" fmla="*/ 29113344 w 199"/>
                <a:gd name="T55" fmla="*/ 2519424 h 123"/>
                <a:gd name="T56" fmla="*/ 29113344 w 199"/>
                <a:gd name="T57" fmla="*/ 2799360 h 123"/>
                <a:gd name="T58" fmla="*/ 24074496 w 199"/>
                <a:gd name="T59" fmla="*/ 1119744 h 123"/>
                <a:gd name="T60" fmla="*/ 18195840 w 199"/>
                <a:gd name="T61" fmla="*/ 4199040 h 123"/>
                <a:gd name="T62" fmla="*/ 18195840 w 199"/>
                <a:gd name="T63" fmla="*/ 4199040 h 123"/>
                <a:gd name="T64" fmla="*/ 13716864 w 199"/>
                <a:gd name="T65" fmla="*/ 3079296 h 123"/>
                <a:gd name="T66" fmla="*/ 5038848 w 199"/>
                <a:gd name="T67" fmla="*/ 10357632 h 123"/>
                <a:gd name="T68" fmla="*/ 5038848 w 199"/>
                <a:gd name="T69" fmla="*/ 1147737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 name="Freeform 13"/>
            <p:cNvSpPr>
              <a:spLocks/>
            </p:cNvSpPr>
            <p:nvPr/>
          </p:nvSpPr>
          <p:spPr bwMode="auto">
            <a:xfrm>
              <a:off x="1770" y="2055"/>
              <a:ext cx="1194" cy="738"/>
            </a:xfrm>
            <a:custGeom>
              <a:avLst/>
              <a:gdLst>
                <a:gd name="T0" fmla="*/ 5038848 w 199"/>
                <a:gd name="T1" fmla="*/ 11477376 h 123"/>
                <a:gd name="T2" fmla="*/ 0 w 199"/>
                <a:gd name="T3" fmla="*/ 16236288 h 123"/>
                <a:gd name="T4" fmla="*/ 2799360 w 199"/>
                <a:gd name="T5" fmla="*/ 20435328 h 123"/>
                <a:gd name="T6" fmla="*/ 2799360 w 199"/>
                <a:gd name="T7" fmla="*/ 20155392 h 123"/>
                <a:gd name="T8" fmla="*/ 1119744 w 199"/>
                <a:gd name="T9" fmla="*/ 23514624 h 123"/>
                <a:gd name="T10" fmla="*/ 6998400 w 199"/>
                <a:gd name="T11" fmla="*/ 28273536 h 123"/>
                <a:gd name="T12" fmla="*/ 7558272 w 199"/>
                <a:gd name="T13" fmla="*/ 28273536 h 123"/>
                <a:gd name="T14" fmla="*/ 7558272 w 199"/>
                <a:gd name="T15" fmla="*/ 28273536 h 123"/>
                <a:gd name="T16" fmla="*/ 16236288 w 199"/>
                <a:gd name="T17" fmla="*/ 32472576 h 123"/>
                <a:gd name="T18" fmla="*/ 21275136 w 199"/>
                <a:gd name="T19" fmla="*/ 31352832 h 123"/>
                <a:gd name="T20" fmla="*/ 21275136 w 199"/>
                <a:gd name="T21" fmla="*/ 31352832 h 123"/>
                <a:gd name="T22" fmla="*/ 28553472 w 199"/>
                <a:gd name="T23" fmla="*/ 34432128 h 123"/>
                <a:gd name="T24" fmla="*/ 36951552 w 199"/>
                <a:gd name="T25" fmla="*/ 29393280 h 123"/>
                <a:gd name="T26" fmla="*/ 36951552 w 199"/>
                <a:gd name="T27" fmla="*/ 29393280 h 123"/>
                <a:gd name="T28" fmla="*/ 40870656 w 199"/>
                <a:gd name="T29" fmla="*/ 30233088 h 123"/>
                <a:gd name="T30" fmla="*/ 48428928 w 199"/>
                <a:gd name="T31" fmla="*/ 24074496 h 123"/>
                <a:gd name="T32" fmla="*/ 48148992 w 199"/>
                <a:gd name="T33" fmla="*/ 24074496 h 123"/>
                <a:gd name="T34" fmla="*/ 55707264 w 199"/>
                <a:gd name="T35" fmla="*/ 16796160 h 123"/>
                <a:gd name="T36" fmla="*/ 54027648 w 199"/>
                <a:gd name="T37" fmla="*/ 12317184 h 123"/>
                <a:gd name="T38" fmla="*/ 54027648 w 199"/>
                <a:gd name="T39" fmla="*/ 12317184 h 123"/>
                <a:gd name="T40" fmla="*/ 54587520 w 199"/>
                <a:gd name="T41" fmla="*/ 10077696 h 123"/>
                <a:gd name="T42" fmla="*/ 49548672 w 199"/>
                <a:gd name="T43" fmla="*/ 4478976 h 123"/>
                <a:gd name="T44" fmla="*/ 49548672 w 199"/>
                <a:gd name="T45" fmla="*/ 4199040 h 123"/>
                <a:gd name="T46" fmla="*/ 43390080 w 199"/>
                <a:gd name="T47" fmla="*/ 0 h 123"/>
                <a:gd name="T48" fmla="*/ 38631168 w 199"/>
                <a:gd name="T49" fmla="*/ 1959552 h 123"/>
                <a:gd name="T50" fmla="*/ 38631168 w 199"/>
                <a:gd name="T51" fmla="*/ 1959552 h 123"/>
                <a:gd name="T52" fmla="*/ 34152192 w 199"/>
                <a:gd name="T53" fmla="*/ 0 h 123"/>
                <a:gd name="T54" fmla="*/ 29113344 w 199"/>
                <a:gd name="T55" fmla="*/ 2519424 h 123"/>
                <a:gd name="T56" fmla="*/ 29113344 w 199"/>
                <a:gd name="T57" fmla="*/ 2799360 h 123"/>
                <a:gd name="T58" fmla="*/ 24074496 w 199"/>
                <a:gd name="T59" fmla="*/ 1119744 h 123"/>
                <a:gd name="T60" fmla="*/ 18195840 w 199"/>
                <a:gd name="T61" fmla="*/ 4199040 h 123"/>
                <a:gd name="T62" fmla="*/ 18195840 w 199"/>
                <a:gd name="T63" fmla="*/ 4199040 h 123"/>
                <a:gd name="T64" fmla="*/ 13716864 w 199"/>
                <a:gd name="T65" fmla="*/ 3079296 h 123"/>
                <a:gd name="T66" fmla="*/ 5038848 w 199"/>
                <a:gd name="T67" fmla="*/ 10357632 h 123"/>
                <a:gd name="T68" fmla="*/ 5038848 w 199"/>
                <a:gd name="T69" fmla="*/ 1147737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w="9525" cap="rnd">
              <a:solidFill>
                <a:srgbClr val="000000"/>
              </a:solidFill>
              <a:round/>
              <a:headEnd/>
              <a:tailEnd/>
            </a:ln>
          </p:spPr>
          <p:txBody>
            <a:bodyPr/>
            <a:lstStyle/>
            <a:p>
              <a:endParaRPr lang="de-DE"/>
            </a:p>
          </p:txBody>
        </p:sp>
        <p:sp>
          <p:nvSpPr>
            <p:cNvPr id="11" name="Freeform 14"/>
            <p:cNvSpPr>
              <a:spLocks/>
            </p:cNvSpPr>
            <p:nvPr/>
          </p:nvSpPr>
          <p:spPr bwMode="auto">
            <a:xfrm>
              <a:off x="1830" y="2493"/>
              <a:ext cx="72" cy="12"/>
            </a:xfrm>
            <a:custGeom>
              <a:avLst/>
              <a:gdLst>
                <a:gd name="T0" fmla="*/ 0 w 12"/>
                <a:gd name="T1" fmla="*/ 0 h 2"/>
                <a:gd name="T2" fmla="*/ 2799360 w 12"/>
                <a:gd name="T3" fmla="*/ 559872 h 2"/>
                <a:gd name="T4" fmla="*/ 3359232 w 12"/>
                <a:gd name="T5" fmla="*/ 559872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0" y="0"/>
                  </a:moveTo>
                  <a:cubicBezTo>
                    <a:pt x="3" y="1"/>
                    <a:pt x="6" y="2"/>
                    <a:pt x="10" y="2"/>
                  </a:cubicBezTo>
                  <a:cubicBezTo>
                    <a:pt x="11" y="2"/>
                    <a:pt x="11" y="2"/>
                    <a:pt x="12" y="2"/>
                  </a:cubicBezTo>
                </a:path>
              </a:pathLst>
            </a:custGeom>
            <a:solidFill>
              <a:srgbClr val="CCCCFF"/>
            </a:solidFill>
            <a:ln w="9525" cap="rnd">
              <a:solidFill>
                <a:srgbClr val="000000"/>
              </a:solidFill>
              <a:round/>
              <a:headEnd/>
              <a:tailEnd/>
            </a:ln>
          </p:spPr>
          <p:txBody>
            <a:bodyPr/>
            <a:lstStyle/>
            <a:p>
              <a:endParaRPr lang="de-DE"/>
            </a:p>
          </p:txBody>
        </p:sp>
        <p:sp>
          <p:nvSpPr>
            <p:cNvPr id="12" name="Freeform 15"/>
            <p:cNvSpPr>
              <a:spLocks/>
            </p:cNvSpPr>
            <p:nvPr/>
          </p:nvSpPr>
          <p:spPr bwMode="auto">
            <a:xfrm>
              <a:off x="1932" y="2655"/>
              <a:ext cx="30" cy="6"/>
            </a:xfrm>
            <a:custGeom>
              <a:avLst/>
              <a:gdLst>
                <a:gd name="T0" fmla="*/ 0 w 5"/>
                <a:gd name="T1" fmla="*/ 279936 h 1"/>
                <a:gd name="T2" fmla="*/ 1399680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1"/>
                  </a:moveTo>
                  <a:cubicBezTo>
                    <a:pt x="2" y="0"/>
                    <a:pt x="3" y="0"/>
                    <a:pt x="5" y="0"/>
                  </a:cubicBezTo>
                </a:path>
              </a:pathLst>
            </a:custGeom>
            <a:solidFill>
              <a:srgbClr val="CCCCFF"/>
            </a:solidFill>
            <a:ln w="9525" cap="rnd">
              <a:solidFill>
                <a:srgbClr val="000000"/>
              </a:solidFill>
              <a:round/>
              <a:headEnd/>
              <a:tailEnd/>
            </a:ln>
          </p:spPr>
          <p:txBody>
            <a:bodyPr/>
            <a:lstStyle/>
            <a:p>
              <a:endParaRPr lang="de-DE"/>
            </a:p>
          </p:txBody>
        </p:sp>
        <p:sp>
          <p:nvSpPr>
            <p:cNvPr id="13" name="Freeform 16"/>
            <p:cNvSpPr>
              <a:spLocks/>
            </p:cNvSpPr>
            <p:nvPr/>
          </p:nvSpPr>
          <p:spPr bwMode="auto">
            <a:xfrm>
              <a:off x="2208" y="2697"/>
              <a:ext cx="18" cy="30"/>
            </a:xfrm>
            <a:custGeom>
              <a:avLst/>
              <a:gdLst>
                <a:gd name="T0" fmla="*/ 0 w 3"/>
                <a:gd name="T1" fmla="*/ 0 h 5"/>
                <a:gd name="T2" fmla="*/ 839808 w 3"/>
                <a:gd name="T3" fmla="*/ 1399680 h 5"/>
                <a:gd name="T4" fmla="*/ 0 60000 65536"/>
                <a:gd name="T5" fmla="*/ 0 60000 65536"/>
                <a:gd name="T6" fmla="*/ 0 w 3"/>
                <a:gd name="T7" fmla="*/ 0 h 5"/>
                <a:gd name="T8" fmla="*/ 3 w 3"/>
                <a:gd name="T9" fmla="*/ 5 h 5"/>
              </a:gdLst>
              <a:ahLst/>
              <a:cxnLst>
                <a:cxn ang="T4">
                  <a:pos x="T0" y="T1"/>
                </a:cxn>
                <a:cxn ang="T5">
                  <a:pos x="T2" y="T3"/>
                </a:cxn>
              </a:cxnLst>
              <a:rect l="T6" t="T7" r="T8" b="T9"/>
              <a:pathLst>
                <a:path w="3" h="5">
                  <a:moveTo>
                    <a:pt x="0" y="0"/>
                  </a:moveTo>
                  <a:cubicBezTo>
                    <a:pt x="1" y="1"/>
                    <a:pt x="2" y="3"/>
                    <a:pt x="3" y="5"/>
                  </a:cubicBezTo>
                </a:path>
              </a:pathLst>
            </a:custGeom>
            <a:solidFill>
              <a:srgbClr val="CCCCFF"/>
            </a:solidFill>
            <a:ln w="9525" cap="rnd">
              <a:solidFill>
                <a:srgbClr val="000000"/>
              </a:solidFill>
              <a:round/>
              <a:headEnd/>
              <a:tailEnd/>
            </a:ln>
          </p:spPr>
          <p:txBody>
            <a:bodyPr/>
            <a:lstStyle/>
            <a:p>
              <a:endParaRPr lang="de-DE"/>
            </a:p>
          </p:txBody>
        </p:sp>
        <p:sp>
          <p:nvSpPr>
            <p:cNvPr id="14" name="Freeform 17"/>
            <p:cNvSpPr>
              <a:spLocks/>
            </p:cNvSpPr>
            <p:nvPr/>
          </p:nvSpPr>
          <p:spPr bwMode="auto">
            <a:xfrm>
              <a:off x="2562" y="2649"/>
              <a:ext cx="6" cy="36"/>
            </a:xfrm>
            <a:custGeom>
              <a:avLst/>
              <a:gdLst>
                <a:gd name="T0" fmla="*/ 0 w 1"/>
                <a:gd name="T1" fmla="*/ 1679616 h 6"/>
                <a:gd name="T2" fmla="*/ 279936 w 1"/>
                <a:gd name="T3" fmla="*/ 0 h 6"/>
                <a:gd name="T4" fmla="*/ 0 60000 65536"/>
                <a:gd name="T5" fmla="*/ 0 60000 65536"/>
                <a:gd name="T6" fmla="*/ 0 w 1"/>
                <a:gd name="T7" fmla="*/ 0 h 6"/>
                <a:gd name="T8" fmla="*/ 1 w 1"/>
                <a:gd name="T9" fmla="*/ 6 h 6"/>
              </a:gdLst>
              <a:ahLst/>
              <a:cxnLst>
                <a:cxn ang="T4">
                  <a:pos x="T0" y="T1"/>
                </a:cxn>
                <a:cxn ang="T5">
                  <a:pos x="T2" y="T3"/>
                </a:cxn>
              </a:cxnLst>
              <a:rect l="T6" t="T7" r="T8" b="T9"/>
              <a:pathLst>
                <a:path w="1" h="6">
                  <a:moveTo>
                    <a:pt x="0" y="6"/>
                  </a:moveTo>
                  <a:cubicBezTo>
                    <a:pt x="0" y="4"/>
                    <a:pt x="1" y="2"/>
                    <a:pt x="1" y="0"/>
                  </a:cubicBezTo>
                </a:path>
              </a:pathLst>
            </a:custGeom>
            <a:solidFill>
              <a:srgbClr val="CCCCFF"/>
            </a:solidFill>
            <a:ln w="9525" cap="rnd">
              <a:solidFill>
                <a:srgbClr val="000000"/>
              </a:solidFill>
              <a:round/>
              <a:headEnd/>
              <a:tailEnd/>
            </a:ln>
          </p:spPr>
          <p:txBody>
            <a:bodyPr/>
            <a:lstStyle/>
            <a:p>
              <a:endParaRPr lang="de-DE"/>
            </a:p>
          </p:txBody>
        </p:sp>
        <p:sp>
          <p:nvSpPr>
            <p:cNvPr id="15" name="Freeform 18"/>
            <p:cNvSpPr>
              <a:spLocks/>
            </p:cNvSpPr>
            <p:nvPr/>
          </p:nvSpPr>
          <p:spPr bwMode="auto">
            <a:xfrm>
              <a:off x="2718" y="2451"/>
              <a:ext cx="90" cy="120"/>
            </a:xfrm>
            <a:custGeom>
              <a:avLst/>
              <a:gdLst>
                <a:gd name="T0" fmla="*/ 4199040 w 15"/>
                <a:gd name="T1" fmla="*/ 5598720 h 20"/>
                <a:gd name="T2" fmla="*/ 4199040 w 15"/>
                <a:gd name="T3" fmla="*/ 5598720 h 20"/>
                <a:gd name="T4" fmla="*/ 0 w 15"/>
                <a:gd name="T5" fmla="*/ 0 h 20"/>
                <a:gd name="T6" fmla="*/ 0 60000 65536"/>
                <a:gd name="T7" fmla="*/ 0 60000 65536"/>
                <a:gd name="T8" fmla="*/ 0 60000 65536"/>
                <a:gd name="T9" fmla="*/ 0 w 15"/>
                <a:gd name="T10" fmla="*/ 0 h 20"/>
                <a:gd name="T11" fmla="*/ 15 w 15"/>
                <a:gd name="T12" fmla="*/ 20 h 20"/>
              </a:gdLst>
              <a:ahLst/>
              <a:cxnLst>
                <a:cxn ang="T6">
                  <a:pos x="T0" y="T1"/>
                </a:cxn>
                <a:cxn ang="T7">
                  <a:pos x="T2" y="T3"/>
                </a:cxn>
                <a:cxn ang="T8">
                  <a:pos x="T4" y="T5"/>
                </a:cxn>
              </a:cxnLst>
              <a:rect l="T9" t="T10" r="T11" b="T12"/>
              <a:pathLst>
                <a:path w="15" h="20">
                  <a:moveTo>
                    <a:pt x="15" y="20"/>
                  </a:moveTo>
                  <a:cubicBezTo>
                    <a:pt x="15" y="20"/>
                    <a:pt x="15" y="20"/>
                    <a:pt x="15" y="20"/>
                  </a:cubicBezTo>
                  <a:cubicBezTo>
                    <a:pt x="15" y="11"/>
                    <a:pt x="9" y="3"/>
                    <a:pt x="0" y="0"/>
                  </a:cubicBezTo>
                </a:path>
              </a:pathLst>
            </a:custGeom>
            <a:solidFill>
              <a:srgbClr val="CCCCFF"/>
            </a:solidFill>
            <a:ln w="9525" cap="rnd">
              <a:solidFill>
                <a:srgbClr val="000000"/>
              </a:solidFill>
              <a:round/>
              <a:headEnd/>
              <a:tailEnd/>
            </a:ln>
          </p:spPr>
          <p:txBody>
            <a:bodyPr/>
            <a:lstStyle/>
            <a:p>
              <a:endParaRPr lang="de-DE"/>
            </a:p>
          </p:txBody>
        </p:sp>
        <p:sp>
          <p:nvSpPr>
            <p:cNvPr id="16" name="Freeform 19"/>
            <p:cNvSpPr>
              <a:spLocks/>
            </p:cNvSpPr>
            <p:nvPr/>
          </p:nvSpPr>
          <p:spPr bwMode="auto">
            <a:xfrm>
              <a:off x="2886" y="2319"/>
              <a:ext cx="42" cy="42"/>
            </a:xfrm>
            <a:custGeom>
              <a:avLst/>
              <a:gdLst>
                <a:gd name="T0" fmla="*/ 0 w 7"/>
                <a:gd name="T1" fmla="*/ 1959552 h 7"/>
                <a:gd name="T2" fmla="*/ 1959552 w 7"/>
                <a:gd name="T3" fmla="*/ 0 h 7"/>
                <a:gd name="T4" fmla="*/ 0 60000 65536"/>
                <a:gd name="T5" fmla="*/ 0 60000 65536"/>
                <a:gd name="T6" fmla="*/ 0 w 7"/>
                <a:gd name="T7" fmla="*/ 0 h 7"/>
                <a:gd name="T8" fmla="*/ 7 w 7"/>
                <a:gd name="T9" fmla="*/ 7 h 7"/>
              </a:gdLst>
              <a:ahLst/>
              <a:cxnLst>
                <a:cxn ang="T4">
                  <a:pos x="T0" y="T1"/>
                </a:cxn>
                <a:cxn ang="T5">
                  <a:pos x="T2" y="T3"/>
                </a:cxn>
              </a:cxnLst>
              <a:rect l="T6" t="T7" r="T8" b="T9"/>
              <a:pathLst>
                <a:path w="7" h="7">
                  <a:moveTo>
                    <a:pt x="0" y="7"/>
                  </a:moveTo>
                  <a:cubicBezTo>
                    <a:pt x="3" y="5"/>
                    <a:pt x="5" y="3"/>
                    <a:pt x="7" y="0"/>
                  </a:cubicBezTo>
                </a:path>
              </a:pathLst>
            </a:custGeom>
            <a:solidFill>
              <a:srgbClr val="CCCCFF"/>
            </a:solidFill>
            <a:ln w="9525" cap="rnd">
              <a:solidFill>
                <a:srgbClr val="000000"/>
              </a:solidFill>
              <a:round/>
              <a:headEnd/>
              <a:tailEnd/>
            </a:ln>
          </p:spPr>
          <p:txBody>
            <a:bodyPr/>
            <a:lstStyle/>
            <a:p>
              <a:endParaRPr lang="de-DE"/>
            </a:p>
          </p:txBody>
        </p:sp>
        <p:sp>
          <p:nvSpPr>
            <p:cNvPr id="17" name="Freeform 20"/>
            <p:cNvSpPr>
              <a:spLocks/>
            </p:cNvSpPr>
            <p:nvPr/>
          </p:nvSpPr>
          <p:spPr bwMode="auto">
            <a:xfrm>
              <a:off x="2832" y="2145"/>
              <a:ext cx="1" cy="24"/>
            </a:xfrm>
            <a:custGeom>
              <a:avLst/>
              <a:gdLst>
                <a:gd name="T0" fmla="*/ 0 w 1"/>
                <a:gd name="T1" fmla="*/ 1119744 h 4"/>
                <a:gd name="T2" fmla="*/ 0 w 1"/>
                <a:gd name="T3" fmla="*/ 1119744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cubicBezTo>
                    <a:pt x="0" y="4"/>
                    <a:pt x="0" y="4"/>
                    <a:pt x="0" y="4"/>
                  </a:cubicBezTo>
                  <a:cubicBezTo>
                    <a:pt x="0" y="3"/>
                    <a:pt x="0" y="2"/>
                    <a:pt x="0" y="0"/>
                  </a:cubicBezTo>
                </a:path>
              </a:pathLst>
            </a:custGeom>
            <a:solidFill>
              <a:srgbClr val="CCCCFF"/>
            </a:solidFill>
            <a:ln w="9525" cap="rnd">
              <a:solidFill>
                <a:srgbClr val="000000"/>
              </a:solidFill>
              <a:round/>
              <a:headEnd/>
              <a:tailEnd/>
            </a:ln>
          </p:spPr>
          <p:txBody>
            <a:bodyPr/>
            <a:lstStyle/>
            <a:p>
              <a:endParaRPr lang="de-DE"/>
            </a:p>
          </p:txBody>
        </p:sp>
        <p:sp>
          <p:nvSpPr>
            <p:cNvPr id="18" name="Freeform 21"/>
            <p:cNvSpPr>
              <a:spLocks/>
            </p:cNvSpPr>
            <p:nvPr/>
          </p:nvSpPr>
          <p:spPr bwMode="auto">
            <a:xfrm>
              <a:off x="2574" y="2097"/>
              <a:ext cx="24" cy="24"/>
            </a:xfrm>
            <a:custGeom>
              <a:avLst/>
              <a:gdLst>
                <a:gd name="T0" fmla="*/ 1119744 w 4"/>
                <a:gd name="T1" fmla="*/ 0 h 4"/>
                <a:gd name="T2" fmla="*/ 0 w 4"/>
                <a:gd name="T3" fmla="*/ 1119744 h 4"/>
                <a:gd name="T4" fmla="*/ 0 60000 65536"/>
                <a:gd name="T5" fmla="*/ 0 60000 65536"/>
                <a:gd name="T6" fmla="*/ 0 w 4"/>
                <a:gd name="T7" fmla="*/ 0 h 4"/>
                <a:gd name="T8" fmla="*/ 4 w 4"/>
                <a:gd name="T9" fmla="*/ 4 h 4"/>
              </a:gdLst>
              <a:ahLst/>
              <a:cxnLst>
                <a:cxn ang="T4">
                  <a:pos x="T0" y="T1"/>
                </a:cxn>
                <a:cxn ang="T5">
                  <a:pos x="T2" y="T3"/>
                </a:cxn>
              </a:cxnLst>
              <a:rect l="T6" t="T7" r="T8" b="T9"/>
              <a:pathLst>
                <a:path w="4" h="4">
                  <a:moveTo>
                    <a:pt x="4" y="0"/>
                  </a:moveTo>
                  <a:cubicBezTo>
                    <a:pt x="2" y="1"/>
                    <a:pt x="1" y="3"/>
                    <a:pt x="0" y="4"/>
                  </a:cubicBezTo>
                </a:path>
              </a:pathLst>
            </a:custGeom>
            <a:solidFill>
              <a:srgbClr val="CCCCFF"/>
            </a:solidFill>
            <a:ln w="9525" cap="rnd">
              <a:solidFill>
                <a:srgbClr val="000000"/>
              </a:solidFill>
              <a:round/>
              <a:headEnd/>
              <a:tailEnd/>
            </a:ln>
          </p:spPr>
          <p:txBody>
            <a:bodyPr/>
            <a:lstStyle/>
            <a:p>
              <a:endParaRPr lang="de-DE"/>
            </a:p>
          </p:txBody>
        </p:sp>
        <p:sp>
          <p:nvSpPr>
            <p:cNvPr id="19" name="Freeform 22"/>
            <p:cNvSpPr>
              <a:spLocks/>
            </p:cNvSpPr>
            <p:nvPr/>
          </p:nvSpPr>
          <p:spPr bwMode="auto">
            <a:xfrm>
              <a:off x="2382" y="2109"/>
              <a:ext cx="12" cy="24"/>
            </a:xfrm>
            <a:custGeom>
              <a:avLst/>
              <a:gdLst>
                <a:gd name="T0" fmla="*/ 559872 w 2"/>
                <a:gd name="T1" fmla="*/ 0 h 4"/>
                <a:gd name="T2" fmla="*/ 0 w 2"/>
                <a:gd name="T3" fmla="*/ 1119744 h 4"/>
                <a:gd name="T4" fmla="*/ 0 60000 65536"/>
                <a:gd name="T5" fmla="*/ 0 60000 65536"/>
                <a:gd name="T6" fmla="*/ 0 w 2"/>
                <a:gd name="T7" fmla="*/ 0 h 4"/>
                <a:gd name="T8" fmla="*/ 2 w 2"/>
                <a:gd name="T9" fmla="*/ 4 h 4"/>
              </a:gdLst>
              <a:ahLst/>
              <a:cxnLst>
                <a:cxn ang="T4">
                  <a:pos x="T0" y="T1"/>
                </a:cxn>
                <a:cxn ang="T5">
                  <a:pos x="T2" y="T3"/>
                </a:cxn>
              </a:cxnLst>
              <a:rect l="T6" t="T7" r="T8" b="T9"/>
              <a:pathLst>
                <a:path w="2" h="4">
                  <a:moveTo>
                    <a:pt x="2" y="0"/>
                  </a:moveTo>
                  <a:cubicBezTo>
                    <a:pt x="1" y="2"/>
                    <a:pt x="0" y="3"/>
                    <a:pt x="0" y="4"/>
                  </a:cubicBezTo>
                </a:path>
              </a:pathLst>
            </a:custGeom>
            <a:solidFill>
              <a:srgbClr val="CCCCFF"/>
            </a:solidFill>
            <a:ln w="9525" cap="rnd">
              <a:solidFill>
                <a:srgbClr val="000000"/>
              </a:solidFill>
              <a:round/>
              <a:headEnd/>
              <a:tailEnd/>
            </a:ln>
          </p:spPr>
          <p:txBody>
            <a:bodyPr/>
            <a:lstStyle/>
            <a:p>
              <a:endParaRPr lang="de-DE"/>
            </a:p>
          </p:txBody>
        </p:sp>
        <p:sp>
          <p:nvSpPr>
            <p:cNvPr id="20" name="Freeform 23"/>
            <p:cNvSpPr>
              <a:spLocks/>
            </p:cNvSpPr>
            <p:nvPr/>
          </p:nvSpPr>
          <p:spPr bwMode="auto">
            <a:xfrm>
              <a:off x="2160" y="2145"/>
              <a:ext cx="36" cy="24"/>
            </a:xfrm>
            <a:custGeom>
              <a:avLst/>
              <a:gdLst>
                <a:gd name="T0" fmla="*/ 1679616 w 6"/>
                <a:gd name="T1" fmla="*/ 1119744 h 4"/>
                <a:gd name="T2" fmla="*/ 0 w 6"/>
                <a:gd name="T3" fmla="*/ 0 h 4"/>
                <a:gd name="T4" fmla="*/ 0 60000 65536"/>
                <a:gd name="T5" fmla="*/ 0 60000 65536"/>
                <a:gd name="T6" fmla="*/ 0 w 6"/>
                <a:gd name="T7" fmla="*/ 0 h 4"/>
                <a:gd name="T8" fmla="*/ 6 w 6"/>
                <a:gd name="T9" fmla="*/ 4 h 4"/>
              </a:gdLst>
              <a:ahLst/>
              <a:cxnLst>
                <a:cxn ang="T4">
                  <a:pos x="T0" y="T1"/>
                </a:cxn>
                <a:cxn ang="T5">
                  <a:pos x="T2" y="T3"/>
                </a:cxn>
              </a:cxnLst>
              <a:rect l="T6" t="T7" r="T8" b="T9"/>
              <a:pathLst>
                <a:path w="6" h="4">
                  <a:moveTo>
                    <a:pt x="6" y="4"/>
                  </a:moveTo>
                  <a:cubicBezTo>
                    <a:pt x="4" y="2"/>
                    <a:pt x="2" y="1"/>
                    <a:pt x="0" y="0"/>
                  </a:cubicBezTo>
                </a:path>
              </a:pathLst>
            </a:custGeom>
            <a:solidFill>
              <a:srgbClr val="CCCCFF"/>
            </a:solidFill>
            <a:ln w="9525" cap="rnd">
              <a:solidFill>
                <a:srgbClr val="000000"/>
              </a:solidFill>
              <a:round/>
              <a:headEnd/>
              <a:tailEnd/>
            </a:ln>
          </p:spPr>
          <p:txBody>
            <a:bodyPr/>
            <a:lstStyle/>
            <a:p>
              <a:endParaRPr lang="de-DE"/>
            </a:p>
          </p:txBody>
        </p:sp>
        <p:sp>
          <p:nvSpPr>
            <p:cNvPr id="21" name="Freeform 24"/>
            <p:cNvSpPr>
              <a:spLocks/>
            </p:cNvSpPr>
            <p:nvPr/>
          </p:nvSpPr>
          <p:spPr bwMode="auto">
            <a:xfrm>
              <a:off x="1878" y="2301"/>
              <a:ext cx="6" cy="24"/>
            </a:xfrm>
            <a:custGeom>
              <a:avLst/>
              <a:gdLst>
                <a:gd name="T0" fmla="*/ 0 w 1"/>
                <a:gd name="T1" fmla="*/ 0 h 4"/>
                <a:gd name="T2" fmla="*/ 279936 w 1"/>
                <a:gd name="T3" fmla="*/ 1119744 h 4"/>
                <a:gd name="T4" fmla="*/ 0 60000 65536"/>
                <a:gd name="T5" fmla="*/ 0 60000 65536"/>
                <a:gd name="T6" fmla="*/ 0 w 1"/>
                <a:gd name="T7" fmla="*/ 0 h 4"/>
                <a:gd name="T8" fmla="*/ 1 w 1"/>
                <a:gd name="T9" fmla="*/ 4 h 4"/>
              </a:gdLst>
              <a:ahLst/>
              <a:cxnLst>
                <a:cxn ang="T4">
                  <a:pos x="T0" y="T1"/>
                </a:cxn>
                <a:cxn ang="T5">
                  <a:pos x="T2" y="T3"/>
                </a:cxn>
              </a:cxnLst>
              <a:rect l="T6" t="T7" r="T8" b="T9"/>
              <a:pathLst>
                <a:path w="1" h="4">
                  <a:moveTo>
                    <a:pt x="0" y="0"/>
                  </a:moveTo>
                  <a:cubicBezTo>
                    <a:pt x="0" y="1"/>
                    <a:pt x="0" y="3"/>
                    <a:pt x="1" y="4"/>
                  </a:cubicBezTo>
                </a:path>
              </a:pathLst>
            </a:custGeom>
            <a:solidFill>
              <a:srgbClr val="CCCCFF"/>
            </a:solidFill>
            <a:ln w="9525" cap="rnd">
              <a:solidFill>
                <a:srgbClr val="000000"/>
              </a:solidFill>
              <a:round/>
              <a:headEnd/>
              <a:tailEnd/>
            </a:ln>
          </p:spPr>
          <p:txBody>
            <a:bodyPr/>
            <a:lstStyle/>
            <a:p>
              <a:endParaRPr lang="de-DE"/>
            </a:p>
          </p:txBody>
        </p:sp>
      </p:grpSp>
      <p:sp>
        <p:nvSpPr>
          <p:cNvPr id="22" name="Line 38"/>
          <p:cNvSpPr>
            <a:spLocks noChangeShapeType="1"/>
          </p:cNvSpPr>
          <p:nvPr/>
        </p:nvSpPr>
        <p:spPr bwMode="auto">
          <a:xfrm rot="10800000">
            <a:off x="6837892" y="3606800"/>
            <a:ext cx="1066800" cy="1588"/>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3" name="Line 46"/>
          <p:cNvSpPr>
            <a:spLocks noChangeShapeType="1"/>
          </p:cNvSpPr>
          <p:nvPr/>
        </p:nvSpPr>
        <p:spPr bwMode="auto">
          <a:xfrm rot="10800000">
            <a:off x="4285192" y="3476625"/>
            <a:ext cx="838200" cy="1588"/>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4" name="Text Box 48"/>
          <p:cNvSpPr txBox="1">
            <a:spLocks noChangeArrowheads="1"/>
          </p:cNvSpPr>
          <p:nvPr/>
        </p:nvSpPr>
        <p:spPr bwMode="auto">
          <a:xfrm>
            <a:off x="2724680" y="1712913"/>
            <a:ext cx="1343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35000"/>
              </a:spcBef>
              <a:buChar char="•"/>
              <a:defRPr sz="1600">
                <a:solidFill>
                  <a:srgbClr val="000072"/>
                </a:solidFill>
                <a:latin typeface="Calibri" panose="020F0502020204030204" pitchFamily="34" charset="0"/>
              </a:defRPr>
            </a:lvl1pPr>
            <a:lvl2pPr marL="742950" indent="-285750">
              <a:spcBef>
                <a:spcPct val="35000"/>
              </a:spcBef>
              <a:buChar char="–"/>
              <a:defRPr sz="1600">
                <a:solidFill>
                  <a:srgbClr val="000072"/>
                </a:solidFill>
                <a:latin typeface="Calibri" panose="020F0502020204030204" pitchFamily="34" charset="0"/>
              </a:defRPr>
            </a:lvl2pPr>
            <a:lvl3pPr marL="1143000" indent="-228600">
              <a:spcBef>
                <a:spcPct val="35000"/>
              </a:spcBef>
              <a:buChar char="•"/>
              <a:defRPr sz="1600">
                <a:solidFill>
                  <a:srgbClr val="000072"/>
                </a:solidFill>
                <a:latin typeface="Calibri" panose="020F0502020204030204" pitchFamily="34" charset="0"/>
              </a:defRPr>
            </a:lvl3pPr>
            <a:lvl4pPr marL="1600200" indent="-228600">
              <a:spcBef>
                <a:spcPct val="35000"/>
              </a:spcBef>
              <a:buChar char="–"/>
              <a:defRPr sz="1600">
                <a:solidFill>
                  <a:srgbClr val="000072"/>
                </a:solidFill>
                <a:latin typeface="Calibri" panose="020F0502020204030204" pitchFamily="34" charset="0"/>
              </a:defRPr>
            </a:lvl4pPr>
            <a:lvl5pPr marL="2057400" indent="-228600">
              <a:spcBef>
                <a:spcPct val="35000"/>
              </a:spcBef>
              <a:buChar char="»"/>
              <a:defRPr sz="1600">
                <a:solidFill>
                  <a:srgbClr val="000072"/>
                </a:solidFill>
                <a:latin typeface="Calibri" panose="020F0502020204030204" pitchFamily="34" charset="0"/>
              </a:defRPr>
            </a:lvl5pPr>
            <a:lvl6pPr marL="2514600" indent="-228600" eaLnBrk="0" fontAlgn="base" hangingPunct="0">
              <a:spcBef>
                <a:spcPct val="35000"/>
              </a:spcBef>
              <a:spcAft>
                <a:spcPct val="0"/>
              </a:spcAft>
              <a:buChar char="»"/>
              <a:defRPr sz="1600">
                <a:solidFill>
                  <a:srgbClr val="000072"/>
                </a:solidFill>
                <a:latin typeface="Calibri" panose="020F0502020204030204" pitchFamily="34" charset="0"/>
              </a:defRPr>
            </a:lvl6pPr>
            <a:lvl7pPr marL="2971800" indent="-228600" eaLnBrk="0" fontAlgn="base" hangingPunct="0">
              <a:spcBef>
                <a:spcPct val="35000"/>
              </a:spcBef>
              <a:spcAft>
                <a:spcPct val="0"/>
              </a:spcAft>
              <a:buChar char="»"/>
              <a:defRPr sz="1600">
                <a:solidFill>
                  <a:srgbClr val="000072"/>
                </a:solidFill>
                <a:latin typeface="Calibri" panose="020F0502020204030204" pitchFamily="34" charset="0"/>
              </a:defRPr>
            </a:lvl7pPr>
            <a:lvl8pPr marL="3429000" indent="-228600" eaLnBrk="0" fontAlgn="base" hangingPunct="0">
              <a:spcBef>
                <a:spcPct val="35000"/>
              </a:spcBef>
              <a:spcAft>
                <a:spcPct val="0"/>
              </a:spcAft>
              <a:buChar char="»"/>
              <a:defRPr sz="1600">
                <a:solidFill>
                  <a:srgbClr val="000072"/>
                </a:solidFill>
                <a:latin typeface="Calibri" panose="020F0502020204030204" pitchFamily="34" charset="0"/>
              </a:defRPr>
            </a:lvl8pPr>
            <a:lvl9pPr marL="3886200" indent="-228600" eaLnBrk="0" fontAlgn="base" hangingPunct="0">
              <a:spcBef>
                <a:spcPct val="35000"/>
              </a:spcBef>
              <a:spcAft>
                <a:spcPct val="0"/>
              </a:spcAft>
              <a:buChar char="»"/>
              <a:defRPr sz="1600">
                <a:solidFill>
                  <a:srgbClr val="000072"/>
                </a:solidFill>
                <a:latin typeface="Calibri" panose="020F0502020204030204" pitchFamily="34" charset="0"/>
              </a:defRPr>
            </a:lvl9pPr>
          </a:lstStyle>
          <a:p>
            <a:pPr algn="ctr" eaLnBrk="1" hangingPunct="1">
              <a:spcBef>
                <a:spcPct val="0"/>
              </a:spcBef>
              <a:buFontTx/>
              <a:buNone/>
            </a:pPr>
            <a:r>
              <a:rPr lang="de-DE" altLang="de-DE" b="1">
                <a:solidFill>
                  <a:schemeClr val="tx1"/>
                </a:solidFill>
                <a:latin typeface="Arial" panose="020B0604020202020204" pitchFamily="34" charset="0"/>
              </a:rPr>
              <a:t>Client</a:t>
            </a:r>
          </a:p>
          <a:p>
            <a:pPr algn="ctr" eaLnBrk="1" hangingPunct="1">
              <a:spcBef>
                <a:spcPct val="0"/>
              </a:spcBef>
              <a:buFontTx/>
              <a:buNone/>
            </a:pPr>
            <a:r>
              <a:rPr lang="de-DE" altLang="de-DE">
                <a:solidFill>
                  <a:schemeClr val="tx1"/>
                </a:solidFill>
                <a:latin typeface="Arial" panose="020B0604020202020204" pitchFamily="34" charset="0"/>
              </a:rPr>
              <a:t>"User Agent"</a:t>
            </a:r>
            <a:endParaRPr lang="de-DE" altLang="de-DE" sz="1800">
              <a:solidFill>
                <a:schemeClr val="tx1"/>
              </a:solidFill>
              <a:latin typeface="Arial" panose="020B0604020202020204" pitchFamily="34" charset="0"/>
            </a:endParaRPr>
          </a:p>
        </p:txBody>
      </p:sp>
      <p:sp>
        <p:nvSpPr>
          <p:cNvPr id="25" name="Rectangle 24"/>
          <p:cNvSpPr>
            <a:spLocks noChangeArrowheads="1"/>
          </p:cNvSpPr>
          <p:nvPr/>
        </p:nvSpPr>
        <p:spPr bwMode="auto">
          <a:xfrm>
            <a:off x="4067705" y="3368675"/>
            <a:ext cx="142875" cy="360363"/>
          </a:xfrm>
          <a:prstGeom prst="rect">
            <a:avLst/>
          </a:prstGeom>
          <a:solidFill>
            <a:schemeClr val="accent1"/>
          </a:solidFill>
          <a:ln w="9525">
            <a:solidFill>
              <a:schemeClr val="tx1"/>
            </a:solidFill>
            <a:miter lim="800000"/>
            <a:headEnd/>
            <a:tailEnd/>
          </a:ln>
        </p:spPr>
        <p:txBody>
          <a:bodyPr wrap="none" anchor="ctr"/>
          <a:lstStyle>
            <a:lvl1pPr>
              <a:spcBef>
                <a:spcPct val="35000"/>
              </a:spcBef>
              <a:buChar char="•"/>
              <a:defRPr sz="1600">
                <a:solidFill>
                  <a:srgbClr val="000072"/>
                </a:solidFill>
                <a:latin typeface="Calibri" panose="020F0502020204030204" pitchFamily="34" charset="0"/>
              </a:defRPr>
            </a:lvl1pPr>
            <a:lvl2pPr marL="742950" indent="-285750">
              <a:spcBef>
                <a:spcPct val="35000"/>
              </a:spcBef>
              <a:buChar char="–"/>
              <a:defRPr sz="1600">
                <a:solidFill>
                  <a:srgbClr val="000072"/>
                </a:solidFill>
                <a:latin typeface="Calibri" panose="020F0502020204030204" pitchFamily="34" charset="0"/>
              </a:defRPr>
            </a:lvl2pPr>
            <a:lvl3pPr marL="1143000" indent="-228600">
              <a:spcBef>
                <a:spcPct val="35000"/>
              </a:spcBef>
              <a:buChar char="•"/>
              <a:defRPr sz="1600">
                <a:solidFill>
                  <a:srgbClr val="000072"/>
                </a:solidFill>
                <a:latin typeface="Calibri" panose="020F0502020204030204" pitchFamily="34" charset="0"/>
              </a:defRPr>
            </a:lvl3pPr>
            <a:lvl4pPr marL="1600200" indent="-228600">
              <a:spcBef>
                <a:spcPct val="35000"/>
              </a:spcBef>
              <a:buChar char="–"/>
              <a:defRPr sz="1600">
                <a:solidFill>
                  <a:srgbClr val="000072"/>
                </a:solidFill>
                <a:latin typeface="Calibri" panose="020F0502020204030204" pitchFamily="34" charset="0"/>
              </a:defRPr>
            </a:lvl4pPr>
            <a:lvl5pPr marL="2057400" indent="-228600">
              <a:spcBef>
                <a:spcPct val="35000"/>
              </a:spcBef>
              <a:buChar char="»"/>
              <a:defRPr sz="1600">
                <a:solidFill>
                  <a:srgbClr val="000072"/>
                </a:solidFill>
                <a:latin typeface="Calibri" panose="020F0502020204030204" pitchFamily="34" charset="0"/>
              </a:defRPr>
            </a:lvl5pPr>
            <a:lvl6pPr marL="2514600" indent="-228600" eaLnBrk="0" fontAlgn="base" hangingPunct="0">
              <a:spcBef>
                <a:spcPct val="35000"/>
              </a:spcBef>
              <a:spcAft>
                <a:spcPct val="0"/>
              </a:spcAft>
              <a:buChar char="»"/>
              <a:defRPr sz="1600">
                <a:solidFill>
                  <a:srgbClr val="000072"/>
                </a:solidFill>
                <a:latin typeface="Calibri" panose="020F0502020204030204" pitchFamily="34" charset="0"/>
              </a:defRPr>
            </a:lvl6pPr>
            <a:lvl7pPr marL="2971800" indent="-228600" eaLnBrk="0" fontAlgn="base" hangingPunct="0">
              <a:spcBef>
                <a:spcPct val="35000"/>
              </a:spcBef>
              <a:spcAft>
                <a:spcPct val="0"/>
              </a:spcAft>
              <a:buChar char="»"/>
              <a:defRPr sz="1600">
                <a:solidFill>
                  <a:srgbClr val="000072"/>
                </a:solidFill>
                <a:latin typeface="Calibri" panose="020F0502020204030204" pitchFamily="34" charset="0"/>
              </a:defRPr>
            </a:lvl7pPr>
            <a:lvl8pPr marL="3429000" indent="-228600" eaLnBrk="0" fontAlgn="base" hangingPunct="0">
              <a:spcBef>
                <a:spcPct val="35000"/>
              </a:spcBef>
              <a:spcAft>
                <a:spcPct val="0"/>
              </a:spcAft>
              <a:buChar char="»"/>
              <a:defRPr sz="1600">
                <a:solidFill>
                  <a:srgbClr val="000072"/>
                </a:solidFill>
                <a:latin typeface="Calibri" panose="020F0502020204030204" pitchFamily="34" charset="0"/>
              </a:defRPr>
            </a:lvl8pPr>
            <a:lvl9pPr marL="3886200" indent="-228600" eaLnBrk="0" fontAlgn="base" hangingPunct="0">
              <a:spcBef>
                <a:spcPct val="35000"/>
              </a:spcBef>
              <a:spcAft>
                <a:spcPct val="0"/>
              </a:spcAft>
              <a:buChar char="»"/>
              <a:defRPr sz="1600">
                <a:solidFill>
                  <a:srgbClr val="000072"/>
                </a:solidFill>
                <a:latin typeface="Calibri" panose="020F0502020204030204" pitchFamily="34" charset="0"/>
              </a:defRPr>
            </a:lvl9pPr>
          </a:lstStyle>
          <a:p>
            <a:pPr>
              <a:spcBef>
                <a:spcPct val="50000"/>
              </a:spcBef>
              <a:buFontTx/>
              <a:buNone/>
            </a:pPr>
            <a:endParaRPr lang="en-US" altLang="de-DE">
              <a:solidFill>
                <a:schemeClr val="tx1"/>
              </a:solidFill>
            </a:endParaRPr>
          </a:p>
        </p:txBody>
      </p:sp>
      <p:sp>
        <p:nvSpPr>
          <p:cNvPr id="26" name="Rectangle 4"/>
          <p:cNvSpPr>
            <a:spLocks noChangeArrowheads="1"/>
          </p:cNvSpPr>
          <p:nvPr/>
        </p:nvSpPr>
        <p:spPr bwMode="auto">
          <a:xfrm>
            <a:off x="7909455" y="2432050"/>
            <a:ext cx="2447925" cy="33845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35000"/>
              </a:spcBef>
              <a:buChar char="•"/>
              <a:defRPr sz="1600">
                <a:solidFill>
                  <a:srgbClr val="000072"/>
                </a:solidFill>
                <a:latin typeface="Calibri" panose="020F0502020204030204" pitchFamily="34" charset="0"/>
              </a:defRPr>
            </a:lvl1pPr>
            <a:lvl2pPr marL="742950" indent="-285750">
              <a:spcBef>
                <a:spcPct val="35000"/>
              </a:spcBef>
              <a:buChar char="–"/>
              <a:defRPr sz="1600">
                <a:solidFill>
                  <a:srgbClr val="000072"/>
                </a:solidFill>
                <a:latin typeface="Calibri" panose="020F0502020204030204" pitchFamily="34" charset="0"/>
              </a:defRPr>
            </a:lvl2pPr>
            <a:lvl3pPr marL="1143000" indent="-228600">
              <a:spcBef>
                <a:spcPct val="35000"/>
              </a:spcBef>
              <a:buChar char="•"/>
              <a:defRPr sz="1600">
                <a:solidFill>
                  <a:srgbClr val="000072"/>
                </a:solidFill>
                <a:latin typeface="Calibri" panose="020F0502020204030204" pitchFamily="34" charset="0"/>
              </a:defRPr>
            </a:lvl3pPr>
            <a:lvl4pPr marL="1600200" indent="-228600">
              <a:spcBef>
                <a:spcPct val="35000"/>
              </a:spcBef>
              <a:buChar char="–"/>
              <a:defRPr sz="1600">
                <a:solidFill>
                  <a:srgbClr val="000072"/>
                </a:solidFill>
                <a:latin typeface="Calibri" panose="020F0502020204030204" pitchFamily="34" charset="0"/>
              </a:defRPr>
            </a:lvl4pPr>
            <a:lvl5pPr marL="2057400" indent="-228600">
              <a:spcBef>
                <a:spcPct val="35000"/>
              </a:spcBef>
              <a:buChar char="»"/>
              <a:defRPr sz="1600">
                <a:solidFill>
                  <a:srgbClr val="000072"/>
                </a:solidFill>
                <a:latin typeface="Calibri" panose="020F0502020204030204" pitchFamily="34" charset="0"/>
              </a:defRPr>
            </a:lvl5pPr>
            <a:lvl6pPr marL="2514600" indent="-228600" eaLnBrk="0" fontAlgn="base" hangingPunct="0">
              <a:spcBef>
                <a:spcPct val="35000"/>
              </a:spcBef>
              <a:spcAft>
                <a:spcPct val="0"/>
              </a:spcAft>
              <a:buChar char="»"/>
              <a:defRPr sz="1600">
                <a:solidFill>
                  <a:srgbClr val="000072"/>
                </a:solidFill>
                <a:latin typeface="Calibri" panose="020F0502020204030204" pitchFamily="34" charset="0"/>
              </a:defRPr>
            </a:lvl6pPr>
            <a:lvl7pPr marL="2971800" indent="-228600" eaLnBrk="0" fontAlgn="base" hangingPunct="0">
              <a:spcBef>
                <a:spcPct val="35000"/>
              </a:spcBef>
              <a:spcAft>
                <a:spcPct val="0"/>
              </a:spcAft>
              <a:buChar char="»"/>
              <a:defRPr sz="1600">
                <a:solidFill>
                  <a:srgbClr val="000072"/>
                </a:solidFill>
                <a:latin typeface="Calibri" panose="020F0502020204030204" pitchFamily="34" charset="0"/>
              </a:defRPr>
            </a:lvl7pPr>
            <a:lvl8pPr marL="3429000" indent="-228600" eaLnBrk="0" fontAlgn="base" hangingPunct="0">
              <a:spcBef>
                <a:spcPct val="35000"/>
              </a:spcBef>
              <a:spcAft>
                <a:spcPct val="0"/>
              </a:spcAft>
              <a:buChar char="»"/>
              <a:defRPr sz="1600">
                <a:solidFill>
                  <a:srgbClr val="000072"/>
                </a:solidFill>
                <a:latin typeface="Calibri" panose="020F0502020204030204" pitchFamily="34" charset="0"/>
              </a:defRPr>
            </a:lvl8pPr>
            <a:lvl9pPr marL="3886200" indent="-228600" eaLnBrk="0" fontAlgn="base" hangingPunct="0">
              <a:spcBef>
                <a:spcPct val="35000"/>
              </a:spcBef>
              <a:spcAft>
                <a:spcPct val="0"/>
              </a:spcAft>
              <a:buChar char="»"/>
              <a:defRPr sz="1600">
                <a:solidFill>
                  <a:srgbClr val="000072"/>
                </a:solidFill>
                <a:latin typeface="Calibri" panose="020F0502020204030204" pitchFamily="34" charset="0"/>
              </a:defRPr>
            </a:lvl9pPr>
          </a:lstStyle>
          <a:p>
            <a:pPr algn="ctr" eaLnBrk="1" hangingPunct="1">
              <a:spcBef>
                <a:spcPct val="0"/>
              </a:spcBef>
              <a:buFontTx/>
              <a:buNone/>
            </a:pPr>
            <a:endParaRPr lang="en-US" altLang="de-DE" sz="1800">
              <a:solidFill>
                <a:schemeClr val="tx1"/>
              </a:solidFill>
              <a:latin typeface="Arial" panose="020B0604020202020204" pitchFamily="34" charset="0"/>
            </a:endParaRPr>
          </a:p>
        </p:txBody>
      </p:sp>
      <p:sp>
        <p:nvSpPr>
          <p:cNvPr id="27" name="Rectangle 26"/>
          <p:cNvSpPr>
            <a:spLocks noChangeArrowheads="1"/>
          </p:cNvSpPr>
          <p:nvPr/>
        </p:nvSpPr>
        <p:spPr bwMode="auto">
          <a:xfrm>
            <a:off x="7909455" y="3368675"/>
            <a:ext cx="142875" cy="360363"/>
          </a:xfrm>
          <a:prstGeom prst="rect">
            <a:avLst/>
          </a:prstGeom>
          <a:solidFill>
            <a:schemeClr val="accent1"/>
          </a:solidFill>
          <a:ln w="9525">
            <a:solidFill>
              <a:schemeClr val="tx1"/>
            </a:solidFill>
            <a:miter lim="800000"/>
            <a:headEnd/>
            <a:tailEnd/>
          </a:ln>
        </p:spPr>
        <p:txBody>
          <a:bodyPr wrap="none" anchor="ctr"/>
          <a:lstStyle>
            <a:lvl1pPr>
              <a:spcBef>
                <a:spcPct val="35000"/>
              </a:spcBef>
              <a:buChar char="•"/>
              <a:defRPr sz="1600">
                <a:solidFill>
                  <a:srgbClr val="000072"/>
                </a:solidFill>
                <a:latin typeface="Calibri" panose="020F0502020204030204" pitchFamily="34" charset="0"/>
              </a:defRPr>
            </a:lvl1pPr>
            <a:lvl2pPr marL="742950" indent="-285750">
              <a:spcBef>
                <a:spcPct val="35000"/>
              </a:spcBef>
              <a:buChar char="–"/>
              <a:defRPr sz="1600">
                <a:solidFill>
                  <a:srgbClr val="000072"/>
                </a:solidFill>
                <a:latin typeface="Calibri" panose="020F0502020204030204" pitchFamily="34" charset="0"/>
              </a:defRPr>
            </a:lvl2pPr>
            <a:lvl3pPr marL="1143000" indent="-228600">
              <a:spcBef>
                <a:spcPct val="35000"/>
              </a:spcBef>
              <a:buChar char="•"/>
              <a:defRPr sz="1600">
                <a:solidFill>
                  <a:srgbClr val="000072"/>
                </a:solidFill>
                <a:latin typeface="Calibri" panose="020F0502020204030204" pitchFamily="34" charset="0"/>
              </a:defRPr>
            </a:lvl3pPr>
            <a:lvl4pPr marL="1600200" indent="-228600">
              <a:spcBef>
                <a:spcPct val="35000"/>
              </a:spcBef>
              <a:buChar char="–"/>
              <a:defRPr sz="1600">
                <a:solidFill>
                  <a:srgbClr val="000072"/>
                </a:solidFill>
                <a:latin typeface="Calibri" panose="020F0502020204030204" pitchFamily="34" charset="0"/>
              </a:defRPr>
            </a:lvl4pPr>
            <a:lvl5pPr marL="2057400" indent="-228600">
              <a:spcBef>
                <a:spcPct val="35000"/>
              </a:spcBef>
              <a:buChar char="»"/>
              <a:defRPr sz="1600">
                <a:solidFill>
                  <a:srgbClr val="000072"/>
                </a:solidFill>
                <a:latin typeface="Calibri" panose="020F0502020204030204" pitchFamily="34" charset="0"/>
              </a:defRPr>
            </a:lvl5pPr>
            <a:lvl6pPr marL="2514600" indent="-228600" eaLnBrk="0" fontAlgn="base" hangingPunct="0">
              <a:spcBef>
                <a:spcPct val="35000"/>
              </a:spcBef>
              <a:spcAft>
                <a:spcPct val="0"/>
              </a:spcAft>
              <a:buChar char="»"/>
              <a:defRPr sz="1600">
                <a:solidFill>
                  <a:srgbClr val="000072"/>
                </a:solidFill>
                <a:latin typeface="Calibri" panose="020F0502020204030204" pitchFamily="34" charset="0"/>
              </a:defRPr>
            </a:lvl6pPr>
            <a:lvl7pPr marL="2971800" indent="-228600" eaLnBrk="0" fontAlgn="base" hangingPunct="0">
              <a:spcBef>
                <a:spcPct val="35000"/>
              </a:spcBef>
              <a:spcAft>
                <a:spcPct val="0"/>
              </a:spcAft>
              <a:buChar char="»"/>
              <a:defRPr sz="1600">
                <a:solidFill>
                  <a:srgbClr val="000072"/>
                </a:solidFill>
                <a:latin typeface="Calibri" panose="020F0502020204030204" pitchFamily="34" charset="0"/>
              </a:defRPr>
            </a:lvl7pPr>
            <a:lvl8pPr marL="3429000" indent="-228600" eaLnBrk="0" fontAlgn="base" hangingPunct="0">
              <a:spcBef>
                <a:spcPct val="35000"/>
              </a:spcBef>
              <a:spcAft>
                <a:spcPct val="0"/>
              </a:spcAft>
              <a:buChar char="»"/>
              <a:defRPr sz="1600">
                <a:solidFill>
                  <a:srgbClr val="000072"/>
                </a:solidFill>
                <a:latin typeface="Calibri" panose="020F0502020204030204" pitchFamily="34" charset="0"/>
              </a:defRPr>
            </a:lvl8pPr>
            <a:lvl9pPr marL="3886200" indent="-228600" eaLnBrk="0" fontAlgn="base" hangingPunct="0">
              <a:spcBef>
                <a:spcPct val="35000"/>
              </a:spcBef>
              <a:spcAft>
                <a:spcPct val="0"/>
              </a:spcAft>
              <a:buChar char="»"/>
              <a:defRPr sz="1600">
                <a:solidFill>
                  <a:srgbClr val="000072"/>
                </a:solidFill>
                <a:latin typeface="Calibri" panose="020F0502020204030204" pitchFamily="34" charset="0"/>
              </a:defRPr>
            </a:lvl9pPr>
          </a:lstStyle>
          <a:p>
            <a:pPr>
              <a:spcBef>
                <a:spcPct val="50000"/>
              </a:spcBef>
              <a:buFontTx/>
              <a:buNone/>
            </a:pPr>
            <a:endParaRPr lang="en-US" altLang="de-DE">
              <a:solidFill>
                <a:schemeClr val="tx1"/>
              </a:solidFill>
            </a:endParaRPr>
          </a:p>
        </p:txBody>
      </p:sp>
      <p:cxnSp>
        <p:nvCxnSpPr>
          <p:cNvPr id="28" name="AutoShape 27"/>
          <p:cNvCxnSpPr>
            <a:cxnSpLocks noChangeShapeType="1"/>
            <a:stCxn id="31" idx="3"/>
            <a:endCxn id="25" idx="1"/>
          </p:cNvCxnSpPr>
          <p:nvPr/>
        </p:nvCxnSpPr>
        <p:spPr bwMode="auto">
          <a:xfrm flipV="1">
            <a:off x="3489855" y="3549650"/>
            <a:ext cx="577850" cy="358775"/>
          </a:xfrm>
          <a:prstGeom prst="curvedConnector3">
            <a:avLst>
              <a:gd name="adj1" fmla="val 50000"/>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9" name="AutoShape 28"/>
          <p:cNvCxnSpPr>
            <a:cxnSpLocks noChangeShapeType="1"/>
            <a:stCxn id="27" idx="3"/>
            <a:endCxn id="34" idx="1"/>
          </p:cNvCxnSpPr>
          <p:nvPr/>
        </p:nvCxnSpPr>
        <p:spPr bwMode="auto">
          <a:xfrm>
            <a:off x="8052330" y="3549650"/>
            <a:ext cx="479425" cy="647700"/>
          </a:xfrm>
          <a:prstGeom prst="curvedConnector3">
            <a:avLst>
              <a:gd name="adj1" fmla="val 50000"/>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0" name="Rectangle 29"/>
          <p:cNvSpPr>
            <a:spLocks noChangeArrowheads="1"/>
          </p:cNvSpPr>
          <p:nvPr/>
        </p:nvSpPr>
        <p:spPr bwMode="auto">
          <a:xfrm>
            <a:off x="2194455" y="3800475"/>
            <a:ext cx="1366837" cy="1150938"/>
          </a:xfrm>
          <a:prstGeom prst="rect">
            <a:avLst/>
          </a:prstGeom>
          <a:solidFill>
            <a:schemeClr val="folHlink"/>
          </a:solidFill>
          <a:ln w="9525">
            <a:solidFill>
              <a:schemeClr val="tx1"/>
            </a:solidFill>
            <a:miter lim="800000"/>
            <a:headEnd/>
            <a:tailEnd/>
          </a:ln>
        </p:spPr>
        <p:txBody>
          <a:bodyPr wrap="none"/>
          <a:lstStyle>
            <a:lvl1pPr>
              <a:spcBef>
                <a:spcPct val="35000"/>
              </a:spcBef>
              <a:buChar char="•"/>
              <a:defRPr sz="1600">
                <a:solidFill>
                  <a:srgbClr val="000072"/>
                </a:solidFill>
                <a:latin typeface="Calibri" panose="020F0502020204030204" pitchFamily="34" charset="0"/>
              </a:defRPr>
            </a:lvl1pPr>
            <a:lvl2pPr marL="742950" indent="-285750">
              <a:spcBef>
                <a:spcPct val="35000"/>
              </a:spcBef>
              <a:buChar char="–"/>
              <a:defRPr sz="1600">
                <a:solidFill>
                  <a:srgbClr val="000072"/>
                </a:solidFill>
                <a:latin typeface="Calibri" panose="020F0502020204030204" pitchFamily="34" charset="0"/>
              </a:defRPr>
            </a:lvl2pPr>
            <a:lvl3pPr marL="1143000" indent="-228600">
              <a:spcBef>
                <a:spcPct val="35000"/>
              </a:spcBef>
              <a:buChar char="•"/>
              <a:defRPr sz="1600">
                <a:solidFill>
                  <a:srgbClr val="000072"/>
                </a:solidFill>
                <a:latin typeface="Calibri" panose="020F0502020204030204" pitchFamily="34" charset="0"/>
              </a:defRPr>
            </a:lvl3pPr>
            <a:lvl4pPr marL="1600200" indent="-228600">
              <a:spcBef>
                <a:spcPct val="35000"/>
              </a:spcBef>
              <a:buChar char="–"/>
              <a:defRPr sz="1600">
                <a:solidFill>
                  <a:srgbClr val="000072"/>
                </a:solidFill>
                <a:latin typeface="Calibri" panose="020F0502020204030204" pitchFamily="34" charset="0"/>
              </a:defRPr>
            </a:lvl4pPr>
            <a:lvl5pPr marL="2057400" indent="-228600">
              <a:spcBef>
                <a:spcPct val="35000"/>
              </a:spcBef>
              <a:buChar char="»"/>
              <a:defRPr sz="1600">
                <a:solidFill>
                  <a:srgbClr val="000072"/>
                </a:solidFill>
                <a:latin typeface="Calibri" panose="020F0502020204030204" pitchFamily="34" charset="0"/>
              </a:defRPr>
            </a:lvl5pPr>
            <a:lvl6pPr marL="2514600" indent="-228600" eaLnBrk="0" fontAlgn="base" hangingPunct="0">
              <a:spcBef>
                <a:spcPct val="35000"/>
              </a:spcBef>
              <a:spcAft>
                <a:spcPct val="0"/>
              </a:spcAft>
              <a:buChar char="»"/>
              <a:defRPr sz="1600">
                <a:solidFill>
                  <a:srgbClr val="000072"/>
                </a:solidFill>
                <a:latin typeface="Calibri" panose="020F0502020204030204" pitchFamily="34" charset="0"/>
              </a:defRPr>
            </a:lvl6pPr>
            <a:lvl7pPr marL="2971800" indent="-228600" eaLnBrk="0" fontAlgn="base" hangingPunct="0">
              <a:spcBef>
                <a:spcPct val="35000"/>
              </a:spcBef>
              <a:spcAft>
                <a:spcPct val="0"/>
              </a:spcAft>
              <a:buChar char="»"/>
              <a:defRPr sz="1600">
                <a:solidFill>
                  <a:srgbClr val="000072"/>
                </a:solidFill>
                <a:latin typeface="Calibri" panose="020F0502020204030204" pitchFamily="34" charset="0"/>
              </a:defRPr>
            </a:lvl7pPr>
            <a:lvl8pPr marL="3429000" indent="-228600" eaLnBrk="0" fontAlgn="base" hangingPunct="0">
              <a:spcBef>
                <a:spcPct val="35000"/>
              </a:spcBef>
              <a:spcAft>
                <a:spcPct val="0"/>
              </a:spcAft>
              <a:buChar char="»"/>
              <a:defRPr sz="1600">
                <a:solidFill>
                  <a:srgbClr val="000072"/>
                </a:solidFill>
                <a:latin typeface="Calibri" panose="020F0502020204030204" pitchFamily="34" charset="0"/>
              </a:defRPr>
            </a:lvl8pPr>
            <a:lvl9pPr marL="3886200" indent="-228600" eaLnBrk="0" fontAlgn="base" hangingPunct="0">
              <a:spcBef>
                <a:spcPct val="35000"/>
              </a:spcBef>
              <a:spcAft>
                <a:spcPct val="0"/>
              </a:spcAft>
              <a:buChar char="»"/>
              <a:defRPr sz="1600">
                <a:solidFill>
                  <a:srgbClr val="000072"/>
                </a:solidFill>
                <a:latin typeface="Calibri" panose="020F0502020204030204" pitchFamily="34" charset="0"/>
              </a:defRPr>
            </a:lvl9pPr>
          </a:lstStyle>
          <a:p>
            <a:pPr eaLnBrk="1" hangingPunct="1">
              <a:spcBef>
                <a:spcPct val="0"/>
              </a:spcBef>
              <a:buFontTx/>
              <a:buNone/>
            </a:pPr>
            <a:r>
              <a:rPr lang="de-DE" altLang="de-DE">
                <a:solidFill>
                  <a:schemeClr val="tx1"/>
                </a:solidFill>
                <a:latin typeface="Arial" panose="020B0604020202020204" pitchFamily="34" charset="0"/>
              </a:rPr>
              <a:t>HTTP-</a:t>
            </a:r>
          </a:p>
          <a:p>
            <a:pPr eaLnBrk="1" hangingPunct="1">
              <a:spcBef>
                <a:spcPct val="0"/>
              </a:spcBef>
              <a:buFontTx/>
              <a:buNone/>
            </a:pPr>
            <a:r>
              <a:rPr lang="de-DE" altLang="de-DE">
                <a:solidFill>
                  <a:schemeClr val="tx1"/>
                </a:solidFill>
                <a:latin typeface="Arial" panose="020B0604020202020204" pitchFamily="34" charset="0"/>
              </a:rPr>
              <a:t>Browser</a:t>
            </a:r>
            <a:endParaRPr lang="de-DE" altLang="de-DE" sz="1800">
              <a:solidFill>
                <a:schemeClr val="tx1"/>
              </a:solidFill>
              <a:latin typeface="Arial" panose="020B0604020202020204" pitchFamily="34" charset="0"/>
            </a:endParaRPr>
          </a:p>
        </p:txBody>
      </p:sp>
      <p:sp>
        <p:nvSpPr>
          <p:cNvPr id="31" name="Rectangle 30"/>
          <p:cNvSpPr>
            <a:spLocks noChangeArrowheads="1"/>
          </p:cNvSpPr>
          <p:nvPr/>
        </p:nvSpPr>
        <p:spPr bwMode="auto">
          <a:xfrm>
            <a:off x="3202517" y="3800475"/>
            <a:ext cx="287338" cy="215900"/>
          </a:xfrm>
          <a:prstGeom prst="rect">
            <a:avLst/>
          </a:prstGeom>
          <a:solidFill>
            <a:schemeClr val="accent1"/>
          </a:solidFill>
          <a:ln w="9525">
            <a:solidFill>
              <a:schemeClr val="tx1"/>
            </a:solidFill>
            <a:miter lim="800000"/>
            <a:headEnd/>
            <a:tailEnd/>
          </a:ln>
        </p:spPr>
        <p:txBody>
          <a:bodyPr wrap="none" anchor="ctr"/>
          <a:lstStyle>
            <a:lvl1pPr>
              <a:spcBef>
                <a:spcPct val="35000"/>
              </a:spcBef>
              <a:buChar char="•"/>
              <a:defRPr sz="1600">
                <a:solidFill>
                  <a:srgbClr val="000072"/>
                </a:solidFill>
                <a:latin typeface="Calibri" panose="020F0502020204030204" pitchFamily="34" charset="0"/>
              </a:defRPr>
            </a:lvl1pPr>
            <a:lvl2pPr marL="742950" indent="-285750">
              <a:spcBef>
                <a:spcPct val="35000"/>
              </a:spcBef>
              <a:buChar char="–"/>
              <a:defRPr sz="1600">
                <a:solidFill>
                  <a:srgbClr val="000072"/>
                </a:solidFill>
                <a:latin typeface="Calibri" panose="020F0502020204030204" pitchFamily="34" charset="0"/>
              </a:defRPr>
            </a:lvl2pPr>
            <a:lvl3pPr marL="1143000" indent="-228600">
              <a:spcBef>
                <a:spcPct val="35000"/>
              </a:spcBef>
              <a:buChar char="•"/>
              <a:defRPr sz="1600">
                <a:solidFill>
                  <a:srgbClr val="000072"/>
                </a:solidFill>
                <a:latin typeface="Calibri" panose="020F0502020204030204" pitchFamily="34" charset="0"/>
              </a:defRPr>
            </a:lvl3pPr>
            <a:lvl4pPr marL="1600200" indent="-228600">
              <a:spcBef>
                <a:spcPct val="35000"/>
              </a:spcBef>
              <a:buChar char="–"/>
              <a:defRPr sz="1600">
                <a:solidFill>
                  <a:srgbClr val="000072"/>
                </a:solidFill>
                <a:latin typeface="Calibri" panose="020F0502020204030204" pitchFamily="34" charset="0"/>
              </a:defRPr>
            </a:lvl4pPr>
            <a:lvl5pPr marL="2057400" indent="-228600">
              <a:spcBef>
                <a:spcPct val="35000"/>
              </a:spcBef>
              <a:buChar char="»"/>
              <a:defRPr sz="1600">
                <a:solidFill>
                  <a:srgbClr val="000072"/>
                </a:solidFill>
                <a:latin typeface="Calibri" panose="020F0502020204030204" pitchFamily="34" charset="0"/>
              </a:defRPr>
            </a:lvl5pPr>
            <a:lvl6pPr marL="2514600" indent="-228600" eaLnBrk="0" fontAlgn="base" hangingPunct="0">
              <a:spcBef>
                <a:spcPct val="35000"/>
              </a:spcBef>
              <a:spcAft>
                <a:spcPct val="0"/>
              </a:spcAft>
              <a:buChar char="»"/>
              <a:defRPr sz="1600">
                <a:solidFill>
                  <a:srgbClr val="000072"/>
                </a:solidFill>
                <a:latin typeface="Calibri" panose="020F0502020204030204" pitchFamily="34" charset="0"/>
              </a:defRPr>
            </a:lvl6pPr>
            <a:lvl7pPr marL="2971800" indent="-228600" eaLnBrk="0" fontAlgn="base" hangingPunct="0">
              <a:spcBef>
                <a:spcPct val="35000"/>
              </a:spcBef>
              <a:spcAft>
                <a:spcPct val="0"/>
              </a:spcAft>
              <a:buChar char="»"/>
              <a:defRPr sz="1600">
                <a:solidFill>
                  <a:srgbClr val="000072"/>
                </a:solidFill>
                <a:latin typeface="Calibri" panose="020F0502020204030204" pitchFamily="34" charset="0"/>
              </a:defRPr>
            </a:lvl7pPr>
            <a:lvl8pPr marL="3429000" indent="-228600" eaLnBrk="0" fontAlgn="base" hangingPunct="0">
              <a:spcBef>
                <a:spcPct val="35000"/>
              </a:spcBef>
              <a:spcAft>
                <a:spcPct val="0"/>
              </a:spcAft>
              <a:buChar char="»"/>
              <a:defRPr sz="1600">
                <a:solidFill>
                  <a:srgbClr val="000072"/>
                </a:solidFill>
                <a:latin typeface="Calibri" panose="020F0502020204030204" pitchFamily="34" charset="0"/>
              </a:defRPr>
            </a:lvl8pPr>
            <a:lvl9pPr marL="3886200" indent="-228600" eaLnBrk="0" fontAlgn="base" hangingPunct="0">
              <a:spcBef>
                <a:spcPct val="35000"/>
              </a:spcBef>
              <a:spcAft>
                <a:spcPct val="0"/>
              </a:spcAft>
              <a:buChar char="»"/>
              <a:defRPr sz="1600">
                <a:solidFill>
                  <a:srgbClr val="000072"/>
                </a:solidFill>
                <a:latin typeface="Calibri" panose="020F0502020204030204" pitchFamily="34" charset="0"/>
              </a:defRPr>
            </a:lvl9pPr>
          </a:lstStyle>
          <a:p>
            <a:pPr algn="ctr" eaLnBrk="1" hangingPunct="1">
              <a:spcBef>
                <a:spcPct val="0"/>
              </a:spcBef>
              <a:buFontTx/>
              <a:buNone/>
            </a:pPr>
            <a:r>
              <a:rPr lang="de-DE" altLang="de-DE">
                <a:solidFill>
                  <a:schemeClr val="tx1"/>
                </a:solidFill>
                <a:latin typeface="Arial" panose="020B0604020202020204" pitchFamily="34" charset="0"/>
              </a:rPr>
              <a:t>80</a:t>
            </a:r>
            <a:endParaRPr lang="de-DE" altLang="de-DE" sz="1800">
              <a:solidFill>
                <a:schemeClr val="tx1"/>
              </a:solidFill>
              <a:latin typeface="Arial" panose="020B0604020202020204" pitchFamily="34" charset="0"/>
            </a:endParaRPr>
          </a:p>
        </p:txBody>
      </p:sp>
      <p:grpSp>
        <p:nvGrpSpPr>
          <p:cNvPr id="32" name="Group 31"/>
          <p:cNvGrpSpPr>
            <a:grpSpLocks/>
          </p:cNvGrpSpPr>
          <p:nvPr/>
        </p:nvGrpSpPr>
        <p:grpSpPr bwMode="auto">
          <a:xfrm>
            <a:off x="8531755" y="4089400"/>
            <a:ext cx="1655762" cy="1150938"/>
            <a:chOff x="4258" y="2115"/>
            <a:chExt cx="1043" cy="725"/>
          </a:xfrm>
        </p:grpSpPr>
        <p:sp>
          <p:nvSpPr>
            <p:cNvPr id="33" name="Rectangle 32"/>
            <p:cNvSpPr>
              <a:spLocks noChangeArrowheads="1"/>
            </p:cNvSpPr>
            <p:nvPr/>
          </p:nvSpPr>
          <p:spPr bwMode="auto">
            <a:xfrm>
              <a:off x="4258" y="2115"/>
              <a:ext cx="1043" cy="725"/>
            </a:xfrm>
            <a:prstGeom prst="rect">
              <a:avLst/>
            </a:prstGeom>
            <a:solidFill>
              <a:schemeClr val="folHlink"/>
            </a:solidFill>
            <a:ln w="9525">
              <a:solidFill>
                <a:schemeClr val="tx1"/>
              </a:solidFill>
              <a:miter lim="800000"/>
              <a:headEnd/>
              <a:tailEnd/>
            </a:ln>
          </p:spPr>
          <p:txBody>
            <a:bodyPr wrap="none"/>
            <a:lstStyle>
              <a:lvl1pPr>
                <a:spcBef>
                  <a:spcPct val="35000"/>
                </a:spcBef>
                <a:buChar char="•"/>
                <a:defRPr sz="1600">
                  <a:solidFill>
                    <a:srgbClr val="000072"/>
                  </a:solidFill>
                  <a:latin typeface="Calibri" panose="020F0502020204030204" pitchFamily="34" charset="0"/>
                </a:defRPr>
              </a:lvl1pPr>
              <a:lvl2pPr marL="742950" indent="-285750">
                <a:spcBef>
                  <a:spcPct val="35000"/>
                </a:spcBef>
                <a:buChar char="–"/>
                <a:defRPr sz="1600">
                  <a:solidFill>
                    <a:srgbClr val="000072"/>
                  </a:solidFill>
                  <a:latin typeface="Calibri" panose="020F0502020204030204" pitchFamily="34" charset="0"/>
                </a:defRPr>
              </a:lvl2pPr>
              <a:lvl3pPr marL="1143000" indent="-228600">
                <a:spcBef>
                  <a:spcPct val="35000"/>
                </a:spcBef>
                <a:buChar char="•"/>
                <a:defRPr sz="1600">
                  <a:solidFill>
                    <a:srgbClr val="000072"/>
                  </a:solidFill>
                  <a:latin typeface="Calibri" panose="020F0502020204030204" pitchFamily="34" charset="0"/>
                </a:defRPr>
              </a:lvl3pPr>
              <a:lvl4pPr marL="1600200" indent="-228600">
                <a:spcBef>
                  <a:spcPct val="35000"/>
                </a:spcBef>
                <a:buChar char="–"/>
                <a:defRPr sz="1600">
                  <a:solidFill>
                    <a:srgbClr val="000072"/>
                  </a:solidFill>
                  <a:latin typeface="Calibri" panose="020F0502020204030204" pitchFamily="34" charset="0"/>
                </a:defRPr>
              </a:lvl4pPr>
              <a:lvl5pPr marL="2057400" indent="-228600">
                <a:spcBef>
                  <a:spcPct val="35000"/>
                </a:spcBef>
                <a:buChar char="»"/>
                <a:defRPr sz="1600">
                  <a:solidFill>
                    <a:srgbClr val="000072"/>
                  </a:solidFill>
                  <a:latin typeface="Calibri" panose="020F0502020204030204" pitchFamily="34" charset="0"/>
                </a:defRPr>
              </a:lvl5pPr>
              <a:lvl6pPr marL="2514600" indent="-228600" eaLnBrk="0" fontAlgn="base" hangingPunct="0">
                <a:spcBef>
                  <a:spcPct val="35000"/>
                </a:spcBef>
                <a:spcAft>
                  <a:spcPct val="0"/>
                </a:spcAft>
                <a:buChar char="»"/>
                <a:defRPr sz="1600">
                  <a:solidFill>
                    <a:srgbClr val="000072"/>
                  </a:solidFill>
                  <a:latin typeface="Calibri" panose="020F0502020204030204" pitchFamily="34" charset="0"/>
                </a:defRPr>
              </a:lvl6pPr>
              <a:lvl7pPr marL="2971800" indent="-228600" eaLnBrk="0" fontAlgn="base" hangingPunct="0">
                <a:spcBef>
                  <a:spcPct val="35000"/>
                </a:spcBef>
                <a:spcAft>
                  <a:spcPct val="0"/>
                </a:spcAft>
                <a:buChar char="»"/>
                <a:defRPr sz="1600">
                  <a:solidFill>
                    <a:srgbClr val="000072"/>
                  </a:solidFill>
                  <a:latin typeface="Calibri" panose="020F0502020204030204" pitchFamily="34" charset="0"/>
                </a:defRPr>
              </a:lvl7pPr>
              <a:lvl8pPr marL="3429000" indent="-228600" eaLnBrk="0" fontAlgn="base" hangingPunct="0">
                <a:spcBef>
                  <a:spcPct val="35000"/>
                </a:spcBef>
                <a:spcAft>
                  <a:spcPct val="0"/>
                </a:spcAft>
                <a:buChar char="»"/>
                <a:defRPr sz="1600">
                  <a:solidFill>
                    <a:srgbClr val="000072"/>
                  </a:solidFill>
                  <a:latin typeface="Calibri" panose="020F0502020204030204" pitchFamily="34" charset="0"/>
                </a:defRPr>
              </a:lvl8pPr>
              <a:lvl9pPr marL="3886200" indent="-228600" eaLnBrk="0" fontAlgn="base" hangingPunct="0">
                <a:spcBef>
                  <a:spcPct val="35000"/>
                </a:spcBef>
                <a:spcAft>
                  <a:spcPct val="0"/>
                </a:spcAft>
                <a:buChar char="»"/>
                <a:defRPr sz="1600">
                  <a:solidFill>
                    <a:srgbClr val="000072"/>
                  </a:solidFill>
                  <a:latin typeface="Calibri" panose="020F0502020204030204" pitchFamily="34" charset="0"/>
                </a:defRPr>
              </a:lvl9pPr>
            </a:lstStyle>
            <a:p>
              <a:pPr algn="r" eaLnBrk="1" hangingPunct="1">
                <a:spcBef>
                  <a:spcPct val="0"/>
                </a:spcBef>
                <a:buFontTx/>
                <a:buNone/>
              </a:pPr>
              <a:r>
                <a:rPr lang="de-DE" altLang="de-DE">
                  <a:solidFill>
                    <a:schemeClr val="tx1"/>
                  </a:solidFill>
                  <a:latin typeface="Arial" panose="020B0604020202020204" pitchFamily="34" charset="0"/>
                </a:rPr>
                <a:t>HTTP server</a:t>
              </a:r>
              <a:endParaRPr lang="de-DE" altLang="de-DE" sz="1800">
                <a:solidFill>
                  <a:schemeClr val="tx1"/>
                </a:solidFill>
                <a:latin typeface="Arial" panose="020B0604020202020204" pitchFamily="34" charset="0"/>
              </a:endParaRPr>
            </a:p>
          </p:txBody>
        </p:sp>
        <p:sp>
          <p:nvSpPr>
            <p:cNvPr id="34" name="Rectangle 33"/>
            <p:cNvSpPr>
              <a:spLocks noChangeArrowheads="1"/>
            </p:cNvSpPr>
            <p:nvPr/>
          </p:nvSpPr>
          <p:spPr bwMode="auto">
            <a:xfrm>
              <a:off x="4258" y="2115"/>
              <a:ext cx="181" cy="136"/>
            </a:xfrm>
            <a:prstGeom prst="rect">
              <a:avLst/>
            </a:prstGeom>
            <a:solidFill>
              <a:schemeClr val="accent1"/>
            </a:solidFill>
            <a:ln w="9525">
              <a:solidFill>
                <a:schemeClr val="tx1"/>
              </a:solidFill>
              <a:miter lim="800000"/>
              <a:headEnd/>
              <a:tailEnd/>
            </a:ln>
          </p:spPr>
          <p:txBody>
            <a:bodyPr wrap="none" anchor="ctr"/>
            <a:lstStyle>
              <a:lvl1pPr>
                <a:spcBef>
                  <a:spcPct val="35000"/>
                </a:spcBef>
                <a:buChar char="•"/>
                <a:defRPr sz="1600">
                  <a:solidFill>
                    <a:srgbClr val="000072"/>
                  </a:solidFill>
                  <a:latin typeface="Calibri" panose="020F0502020204030204" pitchFamily="34" charset="0"/>
                </a:defRPr>
              </a:lvl1pPr>
              <a:lvl2pPr marL="742950" indent="-285750">
                <a:spcBef>
                  <a:spcPct val="35000"/>
                </a:spcBef>
                <a:buChar char="–"/>
                <a:defRPr sz="1600">
                  <a:solidFill>
                    <a:srgbClr val="000072"/>
                  </a:solidFill>
                  <a:latin typeface="Calibri" panose="020F0502020204030204" pitchFamily="34" charset="0"/>
                </a:defRPr>
              </a:lvl2pPr>
              <a:lvl3pPr marL="1143000" indent="-228600">
                <a:spcBef>
                  <a:spcPct val="35000"/>
                </a:spcBef>
                <a:buChar char="•"/>
                <a:defRPr sz="1600">
                  <a:solidFill>
                    <a:srgbClr val="000072"/>
                  </a:solidFill>
                  <a:latin typeface="Calibri" panose="020F0502020204030204" pitchFamily="34" charset="0"/>
                </a:defRPr>
              </a:lvl3pPr>
              <a:lvl4pPr marL="1600200" indent="-228600">
                <a:spcBef>
                  <a:spcPct val="35000"/>
                </a:spcBef>
                <a:buChar char="–"/>
                <a:defRPr sz="1600">
                  <a:solidFill>
                    <a:srgbClr val="000072"/>
                  </a:solidFill>
                  <a:latin typeface="Calibri" panose="020F0502020204030204" pitchFamily="34" charset="0"/>
                </a:defRPr>
              </a:lvl4pPr>
              <a:lvl5pPr marL="2057400" indent="-228600">
                <a:spcBef>
                  <a:spcPct val="35000"/>
                </a:spcBef>
                <a:buChar char="»"/>
                <a:defRPr sz="1600">
                  <a:solidFill>
                    <a:srgbClr val="000072"/>
                  </a:solidFill>
                  <a:latin typeface="Calibri" panose="020F0502020204030204" pitchFamily="34" charset="0"/>
                </a:defRPr>
              </a:lvl5pPr>
              <a:lvl6pPr marL="2514600" indent="-228600" eaLnBrk="0" fontAlgn="base" hangingPunct="0">
                <a:spcBef>
                  <a:spcPct val="35000"/>
                </a:spcBef>
                <a:spcAft>
                  <a:spcPct val="0"/>
                </a:spcAft>
                <a:buChar char="»"/>
                <a:defRPr sz="1600">
                  <a:solidFill>
                    <a:srgbClr val="000072"/>
                  </a:solidFill>
                  <a:latin typeface="Calibri" panose="020F0502020204030204" pitchFamily="34" charset="0"/>
                </a:defRPr>
              </a:lvl6pPr>
              <a:lvl7pPr marL="2971800" indent="-228600" eaLnBrk="0" fontAlgn="base" hangingPunct="0">
                <a:spcBef>
                  <a:spcPct val="35000"/>
                </a:spcBef>
                <a:spcAft>
                  <a:spcPct val="0"/>
                </a:spcAft>
                <a:buChar char="»"/>
                <a:defRPr sz="1600">
                  <a:solidFill>
                    <a:srgbClr val="000072"/>
                  </a:solidFill>
                  <a:latin typeface="Calibri" panose="020F0502020204030204" pitchFamily="34" charset="0"/>
                </a:defRPr>
              </a:lvl7pPr>
              <a:lvl8pPr marL="3429000" indent="-228600" eaLnBrk="0" fontAlgn="base" hangingPunct="0">
                <a:spcBef>
                  <a:spcPct val="35000"/>
                </a:spcBef>
                <a:spcAft>
                  <a:spcPct val="0"/>
                </a:spcAft>
                <a:buChar char="»"/>
                <a:defRPr sz="1600">
                  <a:solidFill>
                    <a:srgbClr val="000072"/>
                  </a:solidFill>
                  <a:latin typeface="Calibri" panose="020F0502020204030204" pitchFamily="34" charset="0"/>
                </a:defRPr>
              </a:lvl8pPr>
              <a:lvl9pPr marL="3886200" indent="-228600" eaLnBrk="0" fontAlgn="base" hangingPunct="0">
                <a:spcBef>
                  <a:spcPct val="35000"/>
                </a:spcBef>
                <a:spcAft>
                  <a:spcPct val="0"/>
                </a:spcAft>
                <a:buChar char="»"/>
                <a:defRPr sz="1600">
                  <a:solidFill>
                    <a:srgbClr val="000072"/>
                  </a:solidFill>
                  <a:latin typeface="Calibri" panose="020F0502020204030204" pitchFamily="34" charset="0"/>
                </a:defRPr>
              </a:lvl9pPr>
            </a:lstStyle>
            <a:p>
              <a:pPr algn="ctr" eaLnBrk="1" hangingPunct="1">
                <a:spcBef>
                  <a:spcPct val="0"/>
                </a:spcBef>
                <a:buFontTx/>
                <a:buNone/>
              </a:pPr>
              <a:r>
                <a:rPr lang="de-DE" altLang="de-DE">
                  <a:solidFill>
                    <a:schemeClr val="tx1"/>
                  </a:solidFill>
                  <a:latin typeface="Arial" panose="020B0604020202020204" pitchFamily="34" charset="0"/>
                </a:rPr>
                <a:t>80</a:t>
              </a:r>
              <a:endParaRPr lang="de-DE" altLang="de-DE" sz="1800">
                <a:solidFill>
                  <a:schemeClr val="tx1"/>
                </a:solidFill>
                <a:latin typeface="Arial" panose="020B0604020202020204" pitchFamily="34" charset="0"/>
              </a:endParaRPr>
            </a:p>
          </p:txBody>
        </p:sp>
      </p:grpSp>
      <p:sp>
        <p:nvSpPr>
          <p:cNvPr id="35" name="Text Box 48"/>
          <p:cNvSpPr txBox="1">
            <a:spLocks noChangeArrowheads="1"/>
          </p:cNvSpPr>
          <p:nvPr/>
        </p:nvSpPr>
        <p:spPr bwMode="auto">
          <a:xfrm>
            <a:off x="8820680" y="1712913"/>
            <a:ext cx="815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35000"/>
              </a:spcBef>
              <a:buChar char="•"/>
              <a:defRPr sz="1600">
                <a:solidFill>
                  <a:srgbClr val="000072"/>
                </a:solidFill>
                <a:latin typeface="Calibri" panose="020F0502020204030204" pitchFamily="34" charset="0"/>
              </a:defRPr>
            </a:lvl1pPr>
            <a:lvl2pPr marL="742950" indent="-285750">
              <a:spcBef>
                <a:spcPct val="35000"/>
              </a:spcBef>
              <a:buChar char="–"/>
              <a:defRPr sz="1600">
                <a:solidFill>
                  <a:srgbClr val="000072"/>
                </a:solidFill>
                <a:latin typeface="Calibri" panose="020F0502020204030204" pitchFamily="34" charset="0"/>
              </a:defRPr>
            </a:lvl2pPr>
            <a:lvl3pPr marL="1143000" indent="-228600">
              <a:spcBef>
                <a:spcPct val="35000"/>
              </a:spcBef>
              <a:buChar char="•"/>
              <a:defRPr sz="1600">
                <a:solidFill>
                  <a:srgbClr val="000072"/>
                </a:solidFill>
                <a:latin typeface="Calibri" panose="020F0502020204030204" pitchFamily="34" charset="0"/>
              </a:defRPr>
            </a:lvl3pPr>
            <a:lvl4pPr marL="1600200" indent="-228600">
              <a:spcBef>
                <a:spcPct val="35000"/>
              </a:spcBef>
              <a:buChar char="–"/>
              <a:defRPr sz="1600">
                <a:solidFill>
                  <a:srgbClr val="000072"/>
                </a:solidFill>
                <a:latin typeface="Calibri" panose="020F0502020204030204" pitchFamily="34" charset="0"/>
              </a:defRPr>
            </a:lvl4pPr>
            <a:lvl5pPr marL="2057400" indent="-228600">
              <a:spcBef>
                <a:spcPct val="35000"/>
              </a:spcBef>
              <a:buChar char="»"/>
              <a:defRPr sz="1600">
                <a:solidFill>
                  <a:srgbClr val="000072"/>
                </a:solidFill>
                <a:latin typeface="Calibri" panose="020F0502020204030204" pitchFamily="34" charset="0"/>
              </a:defRPr>
            </a:lvl5pPr>
            <a:lvl6pPr marL="2514600" indent="-228600" eaLnBrk="0" fontAlgn="base" hangingPunct="0">
              <a:spcBef>
                <a:spcPct val="35000"/>
              </a:spcBef>
              <a:spcAft>
                <a:spcPct val="0"/>
              </a:spcAft>
              <a:buChar char="»"/>
              <a:defRPr sz="1600">
                <a:solidFill>
                  <a:srgbClr val="000072"/>
                </a:solidFill>
                <a:latin typeface="Calibri" panose="020F0502020204030204" pitchFamily="34" charset="0"/>
              </a:defRPr>
            </a:lvl6pPr>
            <a:lvl7pPr marL="2971800" indent="-228600" eaLnBrk="0" fontAlgn="base" hangingPunct="0">
              <a:spcBef>
                <a:spcPct val="35000"/>
              </a:spcBef>
              <a:spcAft>
                <a:spcPct val="0"/>
              </a:spcAft>
              <a:buChar char="»"/>
              <a:defRPr sz="1600">
                <a:solidFill>
                  <a:srgbClr val="000072"/>
                </a:solidFill>
                <a:latin typeface="Calibri" panose="020F0502020204030204" pitchFamily="34" charset="0"/>
              </a:defRPr>
            </a:lvl7pPr>
            <a:lvl8pPr marL="3429000" indent="-228600" eaLnBrk="0" fontAlgn="base" hangingPunct="0">
              <a:spcBef>
                <a:spcPct val="35000"/>
              </a:spcBef>
              <a:spcAft>
                <a:spcPct val="0"/>
              </a:spcAft>
              <a:buChar char="»"/>
              <a:defRPr sz="1600">
                <a:solidFill>
                  <a:srgbClr val="000072"/>
                </a:solidFill>
                <a:latin typeface="Calibri" panose="020F0502020204030204" pitchFamily="34" charset="0"/>
              </a:defRPr>
            </a:lvl8pPr>
            <a:lvl9pPr marL="3886200" indent="-228600" eaLnBrk="0" fontAlgn="base" hangingPunct="0">
              <a:spcBef>
                <a:spcPct val="35000"/>
              </a:spcBef>
              <a:spcAft>
                <a:spcPct val="0"/>
              </a:spcAft>
              <a:buChar char="»"/>
              <a:defRPr sz="1600">
                <a:solidFill>
                  <a:srgbClr val="000072"/>
                </a:solidFill>
                <a:latin typeface="Calibri" panose="020F0502020204030204" pitchFamily="34" charset="0"/>
              </a:defRPr>
            </a:lvl9pPr>
          </a:lstStyle>
          <a:p>
            <a:pPr algn="ctr" eaLnBrk="1" hangingPunct="1">
              <a:spcBef>
                <a:spcPct val="0"/>
              </a:spcBef>
              <a:buFontTx/>
              <a:buNone/>
            </a:pPr>
            <a:r>
              <a:rPr lang="de-DE" altLang="de-DE" b="1">
                <a:solidFill>
                  <a:schemeClr val="tx1"/>
                </a:solidFill>
                <a:latin typeface="Arial" panose="020B0604020202020204" pitchFamily="34" charset="0"/>
              </a:rPr>
              <a:t>Server</a:t>
            </a:r>
          </a:p>
        </p:txBody>
      </p:sp>
      <p:sp>
        <p:nvSpPr>
          <p:cNvPr id="36" name="Line 35"/>
          <p:cNvSpPr>
            <a:spLocks noChangeShapeType="1"/>
          </p:cNvSpPr>
          <p:nvPr/>
        </p:nvSpPr>
        <p:spPr bwMode="auto">
          <a:xfrm>
            <a:off x="4067705" y="1279525"/>
            <a:ext cx="0" cy="4537075"/>
          </a:xfrm>
          <a:prstGeom prst="line">
            <a:avLst/>
          </a:prstGeom>
          <a:noFill/>
          <a:ln w="19050">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7" name="Line 36"/>
          <p:cNvSpPr>
            <a:spLocks noChangeShapeType="1"/>
          </p:cNvSpPr>
          <p:nvPr/>
        </p:nvSpPr>
        <p:spPr bwMode="auto">
          <a:xfrm>
            <a:off x="8099955" y="1495425"/>
            <a:ext cx="0" cy="4537075"/>
          </a:xfrm>
          <a:prstGeom prst="line">
            <a:avLst/>
          </a:prstGeom>
          <a:noFill/>
          <a:ln w="19050">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8" name="AutoShape 37"/>
          <p:cNvSpPr>
            <a:spLocks noChangeArrowheads="1"/>
          </p:cNvSpPr>
          <p:nvPr/>
        </p:nvSpPr>
        <p:spPr bwMode="auto">
          <a:xfrm>
            <a:off x="3707342" y="4881563"/>
            <a:ext cx="2735263" cy="1295400"/>
          </a:xfrm>
          <a:prstGeom prst="wedgeEllipseCallout">
            <a:avLst>
              <a:gd name="adj1" fmla="val -22778"/>
              <a:gd name="adj2" fmla="val -147426"/>
            </a:avLst>
          </a:prstGeom>
          <a:solidFill>
            <a:schemeClr val="bg1"/>
          </a:solidFill>
          <a:ln w="9525">
            <a:solidFill>
              <a:schemeClr val="accent2"/>
            </a:solidFill>
            <a:miter lim="800000"/>
            <a:headEnd type="none" w="sm" len="sm"/>
            <a:tailEnd type="none" w="sm" len="sm"/>
          </a:ln>
          <a:effectLst>
            <a:outerShdw dist="107763" dir="2700000" algn="ctr" rotWithShape="0">
              <a:schemeClr val="bg2">
                <a:alpha val="50000"/>
              </a:schemeClr>
            </a:outerShdw>
          </a:effectLst>
        </p:spPr>
        <p:txBody>
          <a:bodyPr/>
          <a:lstStyle>
            <a:lvl1pPr>
              <a:spcBef>
                <a:spcPct val="35000"/>
              </a:spcBef>
              <a:buChar char="•"/>
              <a:defRPr sz="1600">
                <a:solidFill>
                  <a:srgbClr val="000072"/>
                </a:solidFill>
                <a:latin typeface="Calibri" panose="020F0502020204030204" pitchFamily="34" charset="0"/>
              </a:defRPr>
            </a:lvl1pPr>
            <a:lvl2pPr marL="742950" indent="-285750">
              <a:spcBef>
                <a:spcPct val="35000"/>
              </a:spcBef>
              <a:buChar char="–"/>
              <a:defRPr sz="1600">
                <a:solidFill>
                  <a:srgbClr val="000072"/>
                </a:solidFill>
                <a:latin typeface="Calibri" panose="020F0502020204030204" pitchFamily="34" charset="0"/>
              </a:defRPr>
            </a:lvl2pPr>
            <a:lvl3pPr marL="1143000" indent="-228600">
              <a:spcBef>
                <a:spcPct val="35000"/>
              </a:spcBef>
              <a:buChar char="•"/>
              <a:defRPr sz="1600">
                <a:solidFill>
                  <a:srgbClr val="000072"/>
                </a:solidFill>
                <a:latin typeface="Calibri" panose="020F0502020204030204" pitchFamily="34" charset="0"/>
              </a:defRPr>
            </a:lvl3pPr>
            <a:lvl4pPr marL="1600200" indent="-228600">
              <a:spcBef>
                <a:spcPct val="35000"/>
              </a:spcBef>
              <a:buChar char="–"/>
              <a:defRPr sz="1600">
                <a:solidFill>
                  <a:srgbClr val="000072"/>
                </a:solidFill>
                <a:latin typeface="Calibri" panose="020F0502020204030204" pitchFamily="34" charset="0"/>
              </a:defRPr>
            </a:lvl4pPr>
            <a:lvl5pPr marL="2057400" indent="-228600">
              <a:spcBef>
                <a:spcPct val="35000"/>
              </a:spcBef>
              <a:buChar char="»"/>
              <a:defRPr sz="1600">
                <a:solidFill>
                  <a:srgbClr val="000072"/>
                </a:solidFill>
                <a:latin typeface="Calibri" panose="020F0502020204030204" pitchFamily="34" charset="0"/>
              </a:defRPr>
            </a:lvl5pPr>
            <a:lvl6pPr marL="2514600" indent="-228600" eaLnBrk="0" fontAlgn="base" hangingPunct="0">
              <a:spcBef>
                <a:spcPct val="35000"/>
              </a:spcBef>
              <a:spcAft>
                <a:spcPct val="0"/>
              </a:spcAft>
              <a:buChar char="»"/>
              <a:defRPr sz="1600">
                <a:solidFill>
                  <a:srgbClr val="000072"/>
                </a:solidFill>
                <a:latin typeface="Calibri" panose="020F0502020204030204" pitchFamily="34" charset="0"/>
              </a:defRPr>
            </a:lvl6pPr>
            <a:lvl7pPr marL="2971800" indent="-228600" eaLnBrk="0" fontAlgn="base" hangingPunct="0">
              <a:spcBef>
                <a:spcPct val="35000"/>
              </a:spcBef>
              <a:spcAft>
                <a:spcPct val="0"/>
              </a:spcAft>
              <a:buChar char="»"/>
              <a:defRPr sz="1600">
                <a:solidFill>
                  <a:srgbClr val="000072"/>
                </a:solidFill>
                <a:latin typeface="Calibri" panose="020F0502020204030204" pitchFamily="34" charset="0"/>
              </a:defRPr>
            </a:lvl7pPr>
            <a:lvl8pPr marL="3429000" indent="-228600" eaLnBrk="0" fontAlgn="base" hangingPunct="0">
              <a:spcBef>
                <a:spcPct val="35000"/>
              </a:spcBef>
              <a:spcAft>
                <a:spcPct val="0"/>
              </a:spcAft>
              <a:buChar char="»"/>
              <a:defRPr sz="1600">
                <a:solidFill>
                  <a:srgbClr val="000072"/>
                </a:solidFill>
                <a:latin typeface="Calibri" panose="020F0502020204030204" pitchFamily="34" charset="0"/>
              </a:defRPr>
            </a:lvl8pPr>
            <a:lvl9pPr marL="3886200" indent="-228600" eaLnBrk="0" fontAlgn="base" hangingPunct="0">
              <a:spcBef>
                <a:spcPct val="35000"/>
              </a:spcBef>
              <a:spcAft>
                <a:spcPct val="0"/>
              </a:spcAft>
              <a:buChar char="»"/>
              <a:defRPr sz="1600">
                <a:solidFill>
                  <a:srgbClr val="000072"/>
                </a:solidFill>
                <a:latin typeface="Calibri" panose="020F0502020204030204" pitchFamily="34" charset="0"/>
              </a:defRPr>
            </a:lvl9pPr>
          </a:lstStyle>
          <a:p>
            <a:pPr>
              <a:spcBef>
                <a:spcPct val="0"/>
              </a:spcBef>
              <a:buFontTx/>
              <a:buNone/>
            </a:pPr>
            <a:r>
              <a:rPr lang="en-US" altLang="de-DE">
                <a:solidFill>
                  <a:schemeClr val="tx1"/>
                </a:solidFill>
                <a:latin typeface="Tahoma" panose="020B0604030504040204" pitchFamily="34" charset="0"/>
              </a:rPr>
              <a:t>Request Method</a:t>
            </a:r>
          </a:p>
          <a:p>
            <a:pPr>
              <a:spcBef>
                <a:spcPct val="0"/>
              </a:spcBef>
              <a:buFontTx/>
              <a:buNone/>
            </a:pPr>
            <a:r>
              <a:rPr lang="en-US" altLang="de-DE">
                <a:solidFill>
                  <a:schemeClr val="tx1"/>
                </a:solidFill>
                <a:latin typeface="Tahoma" panose="020B0604030504040204" pitchFamily="34" charset="0"/>
              </a:rPr>
              <a:t>URL / Relative URL</a:t>
            </a:r>
          </a:p>
          <a:p>
            <a:pPr>
              <a:spcBef>
                <a:spcPct val="0"/>
              </a:spcBef>
              <a:buFontTx/>
              <a:buNone/>
            </a:pPr>
            <a:r>
              <a:rPr lang="en-US" altLang="de-DE">
                <a:solidFill>
                  <a:schemeClr val="tx1"/>
                </a:solidFill>
                <a:latin typeface="Tahoma" panose="020B0604030504040204" pitchFamily="34" charset="0"/>
              </a:rPr>
              <a:t>Request Headers</a:t>
            </a:r>
          </a:p>
          <a:p>
            <a:pPr>
              <a:spcBef>
                <a:spcPct val="0"/>
              </a:spcBef>
              <a:buFontTx/>
              <a:buNone/>
            </a:pPr>
            <a:r>
              <a:rPr lang="en-US" altLang="de-DE">
                <a:solidFill>
                  <a:schemeClr val="tx1"/>
                </a:solidFill>
                <a:latin typeface="Tahoma" panose="020B0604030504040204" pitchFamily="34" charset="0"/>
              </a:rPr>
              <a:t>Request Body</a:t>
            </a:r>
            <a:endParaRPr lang="de-DE" altLang="de-DE">
              <a:solidFill>
                <a:schemeClr val="tx1"/>
              </a:solidFill>
              <a:latin typeface="Tahoma" panose="020B0604030504040204" pitchFamily="34" charset="0"/>
            </a:endParaRPr>
          </a:p>
        </p:txBody>
      </p:sp>
      <p:sp>
        <p:nvSpPr>
          <p:cNvPr id="39" name="AutoShape 38"/>
          <p:cNvSpPr>
            <a:spLocks noChangeArrowheads="1"/>
          </p:cNvSpPr>
          <p:nvPr/>
        </p:nvSpPr>
        <p:spPr bwMode="auto">
          <a:xfrm>
            <a:off x="5867930" y="1352550"/>
            <a:ext cx="2808287" cy="1295400"/>
          </a:xfrm>
          <a:prstGeom prst="wedgeEllipseCallout">
            <a:avLst>
              <a:gd name="adj1" fmla="val 708"/>
              <a:gd name="adj2" fmla="val 112009"/>
            </a:avLst>
          </a:prstGeom>
          <a:solidFill>
            <a:schemeClr val="bg1"/>
          </a:solidFill>
          <a:ln w="9525">
            <a:solidFill>
              <a:schemeClr val="accent2"/>
            </a:solidFill>
            <a:miter lim="800000"/>
            <a:headEnd type="none" w="sm" len="sm"/>
            <a:tailEnd type="none" w="sm" len="sm"/>
          </a:ln>
          <a:effectLst>
            <a:outerShdw dist="107763" dir="2700000" algn="ctr" rotWithShape="0">
              <a:schemeClr val="bg2">
                <a:alpha val="50000"/>
              </a:schemeClr>
            </a:outerShdw>
          </a:effectLst>
        </p:spPr>
        <p:txBody>
          <a:bodyPr/>
          <a:lstStyle>
            <a:lvl1pPr>
              <a:spcBef>
                <a:spcPct val="35000"/>
              </a:spcBef>
              <a:buChar char="•"/>
              <a:defRPr sz="1600">
                <a:solidFill>
                  <a:srgbClr val="000072"/>
                </a:solidFill>
                <a:latin typeface="Calibri" panose="020F0502020204030204" pitchFamily="34" charset="0"/>
              </a:defRPr>
            </a:lvl1pPr>
            <a:lvl2pPr marL="742950" indent="-285750">
              <a:spcBef>
                <a:spcPct val="35000"/>
              </a:spcBef>
              <a:buChar char="–"/>
              <a:defRPr sz="1600">
                <a:solidFill>
                  <a:srgbClr val="000072"/>
                </a:solidFill>
                <a:latin typeface="Calibri" panose="020F0502020204030204" pitchFamily="34" charset="0"/>
              </a:defRPr>
            </a:lvl2pPr>
            <a:lvl3pPr marL="1143000" indent="-228600">
              <a:spcBef>
                <a:spcPct val="35000"/>
              </a:spcBef>
              <a:buChar char="•"/>
              <a:defRPr sz="1600">
                <a:solidFill>
                  <a:srgbClr val="000072"/>
                </a:solidFill>
                <a:latin typeface="Calibri" panose="020F0502020204030204" pitchFamily="34" charset="0"/>
              </a:defRPr>
            </a:lvl3pPr>
            <a:lvl4pPr marL="1600200" indent="-228600">
              <a:spcBef>
                <a:spcPct val="35000"/>
              </a:spcBef>
              <a:buChar char="–"/>
              <a:defRPr sz="1600">
                <a:solidFill>
                  <a:srgbClr val="000072"/>
                </a:solidFill>
                <a:latin typeface="Calibri" panose="020F0502020204030204" pitchFamily="34" charset="0"/>
              </a:defRPr>
            </a:lvl4pPr>
            <a:lvl5pPr marL="2057400" indent="-228600">
              <a:spcBef>
                <a:spcPct val="35000"/>
              </a:spcBef>
              <a:buChar char="»"/>
              <a:defRPr sz="1600">
                <a:solidFill>
                  <a:srgbClr val="000072"/>
                </a:solidFill>
                <a:latin typeface="Calibri" panose="020F0502020204030204" pitchFamily="34" charset="0"/>
              </a:defRPr>
            </a:lvl5pPr>
            <a:lvl6pPr marL="2514600" indent="-228600" eaLnBrk="0" fontAlgn="base" hangingPunct="0">
              <a:spcBef>
                <a:spcPct val="35000"/>
              </a:spcBef>
              <a:spcAft>
                <a:spcPct val="0"/>
              </a:spcAft>
              <a:buChar char="»"/>
              <a:defRPr sz="1600">
                <a:solidFill>
                  <a:srgbClr val="000072"/>
                </a:solidFill>
                <a:latin typeface="Calibri" panose="020F0502020204030204" pitchFamily="34" charset="0"/>
              </a:defRPr>
            </a:lvl6pPr>
            <a:lvl7pPr marL="2971800" indent="-228600" eaLnBrk="0" fontAlgn="base" hangingPunct="0">
              <a:spcBef>
                <a:spcPct val="35000"/>
              </a:spcBef>
              <a:spcAft>
                <a:spcPct val="0"/>
              </a:spcAft>
              <a:buChar char="»"/>
              <a:defRPr sz="1600">
                <a:solidFill>
                  <a:srgbClr val="000072"/>
                </a:solidFill>
                <a:latin typeface="Calibri" panose="020F0502020204030204" pitchFamily="34" charset="0"/>
              </a:defRPr>
            </a:lvl7pPr>
            <a:lvl8pPr marL="3429000" indent="-228600" eaLnBrk="0" fontAlgn="base" hangingPunct="0">
              <a:spcBef>
                <a:spcPct val="35000"/>
              </a:spcBef>
              <a:spcAft>
                <a:spcPct val="0"/>
              </a:spcAft>
              <a:buChar char="»"/>
              <a:defRPr sz="1600">
                <a:solidFill>
                  <a:srgbClr val="000072"/>
                </a:solidFill>
                <a:latin typeface="Calibri" panose="020F0502020204030204" pitchFamily="34" charset="0"/>
              </a:defRPr>
            </a:lvl8pPr>
            <a:lvl9pPr marL="3886200" indent="-228600" eaLnBrk="0" fontAlgn="base" hangingPunct="0">
              <a:spcBef>
                <a:spcPct val="35000"/>
              </a:spcBef>
              <a:spcAft>
                <a:spcPct val="0"/>
              </a:spcAft>
              <a:buChar char="»"/>
              <a:defRPr sz="1600">
                <a:solidFill>
                  <a:srgbClr val="000072"/>
                </a:solidFill>
                <a:latin typeface="Calibri" panose="020F0502020204030204" pitchFamily="34" charset="0"/>
              </a:defRPr>
            </a:lvl9pPr>
          </a:lstStyle>
          <a:p>
            <a:pPr>
              <a:spcBef>
                <a:spcPct val="0"/>
              </a:spcBef>
              <a:buFontTx/>
              <a:buNone/>
            </a:pPr>
            <a:r>
              <a:rPr lang="en-US" altLang="de-DE">
                <a:solidFill>
                  <a:schemeClr val="tx1"/>
                </a:solidFill>
                <a:latin typeface="Tahoma" panose="020B0604030504040204" pitchFamily="34" charset="0"/>
              </a:rPr>
              <a:t>Protocol Version</a:t>
            </a:r>
          </a:p>
          <a:p>
            <a:pPr>
              <a:spcBef>
                <a:spcPct val="0"/>
              </a:spcBef>
              <a:buFontTx/>
              <a:buNone/>
            </a:pPr>
            <a:r>
              <a:rPr lang="en-US" altLang="de-DE">
                <a:solidFill>
                  <a:schemeClr val="tx1"/>
                </a:solidFill>
                <a:latin typeface="Tahoma" panose="020B0604030504040204" pitchFamily="34" charset="0"/>
              </a:rPr>
              <a:t>Status Code</a:t>
            </a:r>
          </a:p>
          <a:p>
            <a:pPr>
              <a:spcBef>
                <a:spcPct val="0"/>
              </a:spcBef>
              <a:buFontTx/>
              <a:buNone/>
            </a:pPr>
            <a:r>
              <a:rPr lang="en-US" altLang="de-DE">
                <a:solidFill>
                  <a:schemeClr val="tx1"/>
                </a:solidFill>
                <a:latin typeface="Tahoma" panose="020B0604030504040204" pitchFamily="34" charset="0"/>
              </a:rPr>
              <a:t>Response Headers</a:t>
            </a:r>
          </a:p>
          <a:p>
            <a:pPr>
              <a:spcBef>
                <a:spcPct val="0"/>
              </a:spcBef>
              <a:buFontTx/>
              <a:buNone/>
            </a:pPr>
            <a:r>
              <a:rPr lang="en-US" altLang="de-DE">
                <a:solidFill>
                  <a:schemeClr val="tx1"/>
                </a:solidFill>
                <a:latin typeface="Tahoma" panose="020B0604030504040204" pitchFamily="34" charset="0"/>
              </a:rPr>
              <a:t>Response Body</a:t>
            </a:r>
          </a:p>
          <a:p>
            <a:pPr>
              <a:spcBef>
                <a:spcPct val="0"/>
              </a:spcBef>
              <a:buFontTx/>
              <a:buNone/>
            </a:pPr>
            <a:endParaRPr lang="de-DE" altLang="de-DE">
              <a:solidFill>
                <a:schemeClr val="tx1"/>
              </a:solidFill>
              <a:latin typeface="Tahoma" panose="020B0604030504040204" pitchFamily="34" charset="0"/>
            </a:endParaRPr>
          </a:p>
        </p:txBody>
      </p:sp>
    </p:spTree>
    <p:extLst>
      <p:ext uri="{BB962C8B-B14F-4D97-AF65-F5344CB8AC3E}">
        <p14:creationId xmlns:p14="http://schemas.microsoft.com/office/powerpoint/2010/main" val="1894214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r>
              <a:rPr lang="de-DE" altLang="de-DE" dirty="0" smtClean="0"/>
              <a:t>HTTP Basics</a:t>
            </a:r>
          </a:p>
        </p:txBody>
      </p:sp>
      <p:sp>
        <p:nvSpPr>
          <p:cNvPr id="8195" name="Inhaltsplatzhalter 2"/>
          <p:cNvSpPr>
            <a:spLocks noGrp="1"/>
          </p:cNvSpPr>
          <p:nvPr>
            <p:ph idx="1"/>
          </p:nvPr>
        </p:nvSpPr>
        <p:spPr/>
        <p:txBody>
          <a:bodyPr/>
          <a:lstStyle/>
          <a:p>
            <a:r>
              <a:rPr lang="en-US" altLang="de-DE" dirty="0" smtClean="0"/>
              <a:t>A </a:t>
            </a:r>
            <a:r>
              <a:rPr lang="en-US" altLang="de-DE" b="1" dirty="0" smtClean="0"/>
              <a:t>standardized</a:t>
            </a:r>
            <a:r>
              <a:rPr lang="en-US" altLang="de-DE" dirty="0" smtClean="0"/>
              <a:t> application layer protocol </a:t>
            </a:r>
            <a:r>
              <a:rPr lang="en-US" altLang="de-DE" dirty="0"/>
              <a:t>for distributed, collaborative, and hypermedia information </a:t>
            </a:r>
            <a:r>
              <a:rPr lang="en-US" altLang="de-DE" dirty="0" smtClean="0"/>
              <a:t>systems </a:t>
            </a:r>
            <a:r>
              <a:rPr lang="de-DE" altLang="de-DE" dirty="0" smtClean="0"/>
              <a:t>(</a:t>
            </a:r>
            <a:r>
              <a:rPr lang="de-DE" altLang="de-DE" dirty="0" smtClean="0">
                <a:hlinkClick r:id="rId2"/>
              </a:rPr>
              <a:t>http</a:t>
            </a:r>
            <a:r>
              <a:rPr lang="de-DE" altLang="de-DE" dirty="0">
                <a:hlinkClick r:id="rId2"/>
              </a:rPr>
              <a:t>://</a:t>
            </a:r>
            <a:r>
              <a:rPr lang="de-DE" altLang="de-DE" dirty="0" smtClean="0">
                <a:hlinkClick r:id="rId2"/>
              </a:rPr>
              <a:t>tools.ietf.org/html/rfc2616</a:t>
            </a:r>
            <a:r>
              <a:rPr lang="de-DE" altLang="de-DE" dirty="0" smtClean="0"/>
              <a:t> (1969))</a:t>
            </a:r>
          </a:p>
          <a:p>
            <a:r>
              <a:rPr lang="en-US" altLang="de-DE" b="1" dirty="0"/>
              <a:t>S</a:t>
            </a:r>
            <a:r>
              <a:rPr lang="en-US" altLang="de-DE" b="1" dirty="0" smtClean="0"/>
              <a:t>tateless protocol</a:t>
            </a:r>
            <a:r>
              <a:rPr lang="en-US" altLang="de-DE" dirty="0" smtClean="0"/>
              <a:t>: communication does </a:t>
            </a:r>
            <a:r>
              <a:rPr lang="en-US" altLang="de-DE" dirty="0"/>
              <a:t>not require the HTTP server to retain information or status about each user for the duration of multiple </a:t>
            </a:r>
            <a:r>
              <a:rPr lang="en-US" altLang="de-DE" dirty="0" smtClean="0"/>
              <a:t>requests</a:t>
            </a:r>
          </a:p>
          <a:p>
            <a:pPr lvl="1"/>
            <a:r>
              <a:rPr lang="en-US" altLang="de-DE" dirty="0" smtClean="0"/>
              <a:t>Benefit: Scalability</a:t>
            </a:r>
          </a:p>
          <a:p>
            <a:pPr lvl="1"/>
            <a:r>
              <a:rPr lang="en-US" altLang="de-DE" dirty="0" smtClean="0"/>
              <a:t>Disadvantage: Additional approaches needed</a:t>
            </a:r>
            <a:endParaRPr lang="de-DE" altLang="de-DE" dirty="0" smtClean="0"/>
          </a:p>
          <a:p>
            <a:r>
              <a:rPr lang="de-DE" altLang="de-DE" dirty="0" smtClean="0"/>
              <a:t>Multimedia-</a:t>
            </a:r>
            <a:r>
              <a:rPr lang="de-DE" altLang="de-DE" dirty="0" err="1" smtClean="0"/>
              <a:t>orientation</a:t>
            </a:r>
            <a:endParaRPr lang="de-DE" altLang="de-DE" dirty="0" smtClean="0"/>
          </a:p>
          <a:p>
            <a:pPr lvl="1"/>
            <a:r>
              <a:rPr lang="de-DE" altLang="de-DE" dirty="0" err="1" smtClean="0"/>
              <a:t>Any</a:t>
            </a:r>
            <a:r>
              <a:rPr lang="de-DE" altLang="de-DE" dirty="0" smtClean="0"/>
              <a:t> </a:t>
            </a:r>
            <a:r>
              <a:rPr lang="de-DE" altLang="de-DE" dirty="0" err="1" smtClean="0"/>
              <a:t>kind</a:t>
            </a:r>
            <a:r>
              <a:rPr lang="de-DE" altLang="de-DE" dirty="0" smtClean="0"/>
              <a:t> </a:t>
            </a:r>
            <a:r>
              <a:rPr lang="de-DE" altLang="de-DE" dirty="0" err="1" smtClean="0"/>
              <a:t>of</a:t>
            </a:r>
            <a:r>
              <a:rPr lang="de-DE" altLang="de-DE" dirty="0" smtClean="0"/>
              <a:t> </a:t>
            </a:r>
            <a:r>
              <a:rPr lang="de-DE" altLang="de-DE" dirty="0" err="1" smtClean="0"/>
              <a:t>data</a:t>
            </a:r>
            <a:r>
              <a:rPr lang="de-DE" altLang="de-DE" dirty="0" smtClean="0"/>
              <a:t> </a:t>
            </a:r>
            <a:r>
              <a:rPr lang="de-DE" altLang="de-DE" dirty="0" err="1" smtClean="0"/>
              <a:t>can</a:t>
            </a:r>
            <a:r>
              <a:rPr lang="de-DE" altLang="de-DE" dirty="0" smtClean="0"/>
              <a:t> </a:t>
            </a:r>
            <a:r>
              <a:rPr lang="de-DE" altLang="de-DE" dirty="0" err="1" smtClean="0"/>
              <a:t>be</a:t>
            </a:r>
            <a:r>
              <a:rPr lang="de-DE" altLang="de-DE" dirty="0" smtClean="0"/>
              <a:t> </a:t>
            </a:r>
            <a:r>
              <a:rPr lang="de-DE" altLang="de-DE" dirty="0" err="1" smtClean="0"/>
              <a:t>transfered</a:t>
            </a:r>
            <a:r>
              <a:rPr lang="de-DE" altLang="de-DE" dirty="0" smtClean="0"/>
              <a:t> </a:t>
            </a:r>
            <a:r>
              <a:rPr lang="de-DE" altLang="de-DE" dirty="0" err="1" smtClean="0"/>
              <a:t>using</a:t>
            </a:r>
            <a:r>
              <a:rPr lang="de-DE" altLang="de-DE" dirty="0" smtClean="0"/>
              <a:t> HTTP </a:t>
            </a:r>
          </a:p>
          <a:p>
            <a:pPr lvl="1"/>
            <a:r>
              <a:rPr lang="de-DE" altLang="de-DE" dirty="0" smtClean="0"/>
              <a:t>Client </a:t>
            </a:r>
            <a:r>
              <a:rPr lang="de-DE" altLang="de-DE" dirty="0" err="1" smtClean="0"/>
              <a:t>and</a:t>
            </a:r>
            <a:r>
              <a:rPr lang="de-DE" altLang="de-DE" dirty="0" smtClean="0"/>
              <a:t> </a:t>
            </a:r>
            <a:r>
              <a:rPr lang="de-DE" altLang="de-DE" dirty="0" err="1" smtClean="0"/>
              <a:t>server</a:t>
            </a:r>
            <a:r>
              <a:rPr lang="de-DE" altLang="de-DE" dirty="0" smtClean="0"/>
              <a:t> must </a:t>
            </a:r>
            <a:r>
              <a:rPr lang="de-DE" altLang="de-DE" dirty="0" err="1" smtClean="0"/>
              <a:t>be</a:t>
            </a:r>
            <a:r>
              <a:rPr lang="de-DE" altLang="de-DE" dirty="0" smtClean="0"/>
              <a:t> </a:t>
            </a:r>
            <a:r>
              <a:rPr lang="de-DE" altLang="de-DE" dirty="0" err="1" smtClean="0"/>
              <a:t>able</a:t>
            </a:r>
            <a:r>
              <a:rPr lang="de-DE" altLang="de-DE" dirty="0" smtClean="0"/>
              <a:t> </a:t>
            </a:r>
            <a:r>
              <a:rPr lang="de-DE" altLang="de-DE" dirty="0" err="1" smtClean="0"/>
              <a:t>to</a:t>
            </a:r>
            <a:r>
              <a:rPr lang="de-DE" altLang="de-DE" dirty="0" smtClean="0"/>
              <a:t> handle different </a:t>
            </a:r>
            <a:r>
              <a:rPr lang="de-DE" altLang="de-DE" dirty="0" err="1" smtClean="0"/>
              <a:t>data</a:t>
            </a:r>
            <a:r>
              <a:rPr lang="de-DE" altLang="de-DE" dirty="0" smtClean="0"/>
              <a:t> </a:t>
            </a:r>
            <a:r>
              <a:rPr lang="de-DE" altLang="de-DE" dirty="0" err="1" smtClean="0"/>
              <a:t>and</a:t>
            </a:r>
            <a:r>
              <a:rPr lang="de-DE" altLang="de-DE" dirty="0" smtClean="0"/>
              <a:t> </a:t>
            </a:r>
            <a:r>
              <a:rPr lang="de-DE" altLang="de-DE" dirty="0" err="1" smtClean="0"/>
              <a:t>use</a:t>
            </a:r>
            <a:r>
              <a:rPr lang="de-DE" altLang="de-DE" dirty="0" smtClean="0"/>
              <a:t> </a:t>
            </a:r>
            <a:r>
              <a:rPr lang="de-DE" altLang="de-DE" b="1" dirty="0" smtClean="0"/>
              <a:t>Content-Type</a:t>
            </a:r>
            <a:r>
              <a:rPr lang="de-DE" altLang="de-DE" dirty="0"/>
              <a:t> </a:t>
            </a:r>
            <a:r>
              <a:rPr lang="de-DE" altLang="de-DE" dirty="0" err="1" smtClean="0"/>
              <a:t>information</a:t>
            </a:r>
            <a:endParaRPr lang="de-DE" altLang="de-DE" dirty="0" smtClean="0"/>
          </a:p>
        </p:txBody>
      </p:sp>
      <p:sp>
        <p:nvSpPr>
          <p:cNvPr id="4" name="Rechteck 3"/>
          <p:cNvSpPr/>
          <p:nvPr/>
        </p:nvSpPr>
        <p:spPr>
          <a:xfrm>
            <a:off x="2207568" y="5622340"/>
            <a:ext cx="7416824" cy="830997"/>
          </a:xfrm>
          <a:prstGeom prst="rect">
            <a:avLst/>
          </a:prstGeom>
        </p:spPr>
        <p:txBody>
          <a:bodyPr wrap="square">
            <a:spAutoFit/>
          </a:bodyPr>
          <a:lstStyle/>
          <a:p>
            <a:pPr marL="342900" indent="-342900">
              <a:spcBef>
                <a:spcPct val="35000"/>
              </a:spcBef>
              <a:buFontTx/>
              <a:buChar char="•"/>
            </a:pPr>
            <a:r>
              <a:rPr lang="de-DE" sz="1600" kern="0" dirty="0">
                <a:solidFill>
                  <a:srgbClr val="000072"/>
                </a:solidFill>
                <a:latin typeface="Calibri"/>
              </a:rPr>
              <a:t>Recommended </a:t>
            </a:r>
            <a:r>
              <a:rPr lang="de-DE" sz="1600" kern="0" dirty="0" err="1">
                <a:solidFill>
                  <a:srgbClr val="000072"/>
                </a:solidFill>
                <a:latin typeface="Calibri"/>
              </a:rPr>
              <a:t>reading</a:t>
            </a:r>
            <a:r>
              <a:rPr lang="de-DE" sz="1600" kern="0" dirty="0">
                <a:solidFill>
                  <a:srgbClr val="000072"/>
                </a:solidFill>
                <a:latin typeface="Calibri"/>
              </a:rPr>
              <a:t>: </a:t>
            </a:r>
            <a:r>
              <a:rPr lang="en-US" sz="1600" kern="0" dirty="0">
                <a:solidFill>
                  <a:srgbClr val="000072"/>
                </a:solidFill>
                <a:latin typeface="Calibri"/>
              </a:rPr>
              <a:t>HTTP/2: Background, Performance Benefits and Implementations. </a:t>
            </a:r>
            <a:r>
              <a:rPr lang="de-DE" sz="1600" kern="0" dirty="0">
                <a:solidFill>
                  <a:srgbClr val="000072"/>
                </a:solidFill>
                <a:latin typeface="Calibri"/>
              </a:rPr>
              <a:t>https://www.sitepoint.com/http2-background-performance-benefits-implementations/ [</a:t>
            </a:r>
            <a:r>
              <a:rPr lang="de-DE" sz="1600" kern="0" dirty="0" smtClean="0">
                <a:solidFill>
                  <a:srgbClr val="000072"/>
                </a:solidFill>
                <a:latin typeface="Calibri"/>
              </a:rPr>
              <a:t>2023-03-14]</a:t>
            </a:r>
            <a:endParaRPr lang="de-DE" sz="1600" kern="0" dirty="0">
              <a:solidFill>
                <a:srgbClr val="000072"/>
              </a:solidFill>
              <a:latin typeface="Calibri"/>
            </a:endParaRPr>
          </a:p>
        </p:txBody>
      </p:sp>
    </p:spTree>
    <p:extLst>
      <p:ext uri="{BB962C8B-B14F-4D97-AF65-F5344CB8AC3E}">
        <p14:creationId xmlns:p14="http://schemas.microsoft.com/office/powerpoint/2010/main" val="2004489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HTTP </a:t>
            </a:r>
            <a:r>
              <a:rPr lang="de-DE" dirty="0" err="1" smtClean="0"/>
              <a:t>Operations</a:t>
            </a:r>
            <a:endParaRPr lang="de-DE" dirty="0"/>
          </a:p>
        </p:txBody>
      </p:sp>
      <p:sp>
        <p:nvSpPr>
          <p:cNvPr id="3" name="Inhaltsplatzhalter 2"/>
          <p:cNvSpPr>
            <a:spLocks noGrp="1"/>
          </p:cNvSpPr>
          <p:nvPr>
            <p:ph idx="1"/>
          </p:nvPr>
        </p:nvSpPr>
        <p:spPr/>
        <p:txBody>
          <a:bodyPr/>
          <a:lstStyle/>
          <a:p>
            <a:r>
              <a:rPr lang="en-US" b="1" dirty="0" smtClean="0"/>
              <a:t>GET</a:t>
            </a:r>
            <a:r>
              <a:rPr lang="en-US" dirty="0"/>
              <a:t>: requests a representation of the specified </a:t>
            </a:r>
            <a:r>
              <a:rPr lang="en-US" dirty="0" smtClean="0"/>
              <a:t>resource without side effects.</a:t>
            </a:r>
            <a:endParaRPr lang="en-US" dirty="0"/>
          </a:p>
          <a:p>
            <a:r>
              <a:rPr lang="en-US" dirty="0"/>
              <a:t>HEAD: </a:t>
            </a:r>
            <a:r>
              <a:rPr lang="en-US" dirty="0" smtClean="0"/>
              <a:t>similar to GET </a:t>
            </a:r>
            <a:r>
              <a:rPr lang="en-US" dirty="0"/>
              <a:t>request, but </a:t>
            </a:r>
            <a:r>
              <a:rPr lang="en-US" dirty="0" smtClean="0"/>
              <a:t>only for retrieval of meta-information in the response header. </a:t>
            </a:r>
          </a:p>
          <a:p>
            <a:r>
              <a:rPr lang="en-US" b="1" dirty="0" smtClean="0"/>
              <a:t>POST</a:t>
            </a:r>
            <a:r>
              <a:rPr lang="en-US" dirty="0"/>
              <a:t>: requests that the server accept the entity enclosed in the request as a new subordinate of the web resource identified by the URI, i.e., an annotation for existing resources;  block of data submitted using a web form to a data-handling process; or an item to add to a database.</a:t>
            </a:r>
          </a:p>
          <a:p>
            <a:r>
              <a:rPr lang="en-US" b="1" dirty="0"/>
              <a:t>PUT</a:t>
            </a:r>
            <a:r>
              <a:rPr lang="en-US" dirty="0" smtClean="0"/>
              <a:t>: enclosed </a:t>
            </a:r>
            <a:r>
              <a:rPr lang="en-US" dirty="0"/>
              <a:t>entity </a:t>
            </a:r>
            <a:r>
              <a:rPr lang="en-US" dirty="0" smtClean="0"/>
              <a:t>should be </a:t>
            </a:r>
            <a:r>
              <a:rPr lang="en-US" dirty="0"/>
              <a:t>stored under the supplied URI. If the URI refers to an already existing resource, it is modified; if the URI does not point to an existing resource, </a:t>
            </a:r>
            <a:r>
              <a:rPr lang="en-US" dirty="0" smtClean="0"/>
              <a:t>server </a:t>
            </a:r>
            <a:r>
              <a:rPr lang="en-US" dirty="0"/>
              <a:t>can create the resource with that </a:t>
            </a:r>
            <a:r>
              <a:rPr lang="en-US" dirty="0" smtClean="0"/>
              <a:t>URI.</a:t>
            </a:r>
            <a:endParaRPr lang="en-US" dirty="0"/>
          </a:p>
          <a:p>
            <a:r>
              <a:rPr lang="en-US" b="1" dirty="0"/>
              <a:t>DELETE</a:t>
            </a:r>
            <a:r>
              <a:rPr lang="en-US" dirty="0"/>
              <a:t>: deletes the specified resource</a:t>
            </a:r>
            <a:r>
              <a:rPr lang="en-US" dirty="0" smtClean="0"/>
              <a:t>.</a:t>
            </a:r>
          </a:p>
          <a:p>
            <a:r>
              <a:rPr lang="en-US" sz="1200" b="1" dirty="0"/>
              <a:t>TRACE</a:t>
            </a:r>
            <a:r>
              <a:rPr lang="en-US" sz="1200" dirty="0"/>
              <a:t>: echoes the received request so that a client can see what (if any) changes or additions have been made by intermediate servers.</a:t>
            </a:r>
          </a:p>
          <a:p>
            <a:r>
              <a:rPr lang="en-US" sz="1200" b="1" dirty="0"/>
              <a:t>OPTIONS</a:t>
            </a:r>
            <a:r>
              <a:rPr lang="en-US" sz="1200" dirty="0"/>
              <a:t>: returns the HTTP methods that the server supports for the specified URL, i.e. to check the functionality of a web server.</a:t>
            </a:r>
          </a:p>
          <a:p>
            <a:r>
              <a:rPr lang="en-US" sz="1200" b="1" dirty="0"/>
              <a:t>CONNECT</a:t>
            </a:r>
            <a:r>
              <a:rPr lang="en-US" sz="1200" dirty="0"/>
              <a:t>: converts the request connection to a transparent TCP/IP tunnel, usually to facilitate SSL-encrypted communication (HTTPS) through an unencrypted HTTP proxy.</a:t>
            </a:r>
          </a:p>
          <a:p>
            <a:r>
              <a:rPr lang="en-US" b="1" dirty="0"/>
              <a:t>PATCH</a:t>
            </a:r>
            <a:r>
              <a:rPr lang="en-US" dirty="0"/>
              <a:t>: applies partial modifications to a resource</a:t>
            </a:r>
            <a:endParaRPr lang="de-DE" dirty="0"/>
          </a:p>
          <a:p>
            <a:endParaRPr lang="en-US" dirty="0"/>
          </a:p>
        </p:txBody>
      </p:sp>
      <p:sp>
        <p:nvSpPr>
          <p:cNvPr id="4" name="Textfeld 3"/>
          <p:cNvSpPr txBox="1"/>
          <p:nvPr/>
        </p:nvSpPr>
        <p:spPr>
          <a:xfrm>
            <a:off x="5303912" y="5844233"/>
            <a:ext cx="5755102" cy="400110"/>
          </a:xfrm>
          <a:prstGeom prst="rect">
            <a:avLst/>
          </a:prstGeom>
          <a:noFill/>
        </p:spPr>
        <p:txBody>
          <a:bodyPr wrap="none" rtlCol="0">
            <a:spAutoFit/>
          </a:bodyPr>
          <a:lstStyle/>
          <a:p>
            <a:r>
              <a:rPr lang="de-DE" sz="1000" dirty="0">
                <a:latin typeface="Calibri" panose="020F0502020204030204" pitchFamily="34" charset="0"/>
                <a:cs typeface="Calibri" panose="020F0502020204030204" pitchFamily="34" charset="0"/>
              </a:rPr>
              <a:t>[1] https://stackoverflow.com/questions/812925/what-is-the-maximum-possible-length-of-a-query-string?</a:t>
            </a:r>
            <a:br>
              <a:rPr lang="de-DE" sz="1000" dirty="0">
                <a:latin typeface="Calibri" panose="020F0502020204030204" pitchFamily="34" charset="0"/>
                <a:cs typeface="Calibri" panose="020F0502020204030204" pitchFamily="34" charset="0"/>
              </a:rPr>
            </a:br>
            <a:r>
              <a:rPr lang="de-DE" sz="1000" dirty="0" err="1">
                <a:latin typeface="Calibri" panose="020F0502020204030204" pitchFamily="34" charset="0"/>
                <a:cs typeface="Calibri" panose="020F0502020204030204" pitchFamily="34" charset="0"/>
              </a:rPr>
              <a:t>utm_medium</a:t>
            </a:r>
            <a:r>
              <a:rPr lang="de-DE" sz="1000" dirty="0">
                <a:latin typeface="Calibri" panose="020F0502020204030204" pitchFamily="34" charset="0"/>
                <a:cs typeface="Calibri" panose="020F0502020204030204" pitchFamily="34" charset="0"/>
              </a:rPr>
              <a:t>=</a:t>
            </a:r>
            <a:r>
              <a:rPr lang="de-DE" sz="1000" dirty="0" err="1">
                <a:latin typeface="Calibri" panose="020F0502020204030204" pitchFamily="34" charset="0"/>
                <a:cs typeface="Calibri" panose="020F0502020204030204" pitchFamily="34" charset="0"/>
              </a:rPr>
              <a:t>organic&amp;utm_source</a:t>
            </a:r>
            <a:r>
              <a:rPr lang="de-DE" sz="1000" dirty="0">
                <a:latin typeface="Calibri" panose="020F0502020204030204" pitchFamily="34" charset="0"/>
                <a:cs typeface="Calibri" panose="020F0502020204030204" pitchFamily="34" charset="0"/>
              </a:rPr>
              <a:t>=</a:t>
            </a:r>
            <a:r>
              <a:rPr lang="de-DE" sz="1000" dirty="0" err="1">
                <a:latin typeface="Calibri" panose="020F0502020204030204" pitchFamily="34" charset="0"/>
                <a:cs typeface="Calibri" panose="020F0502020204030204" pitchFamily="34" charset="0"/>
              </a:rPr>
              <a:t>google_rich_qa&amp;utm_campaign</a:t>
            </a:r>
            <a:r>
              <a:rPr lang="de-DE" sz="1000" dirty="0">
                <a:latin typeface="Calibri" panose="020F0502020204030204" pitchFamily="34" charset="0"/>
                <a:cs typeface="Calibri" panose="020F0502020204030204" pitchFamily="34" charset="0"/>
              </a:rPr>
              <a:t>=</a:t>
            </a:r>
            <a:r>
              <a:rPr lang="de-DE" sz="1000" dirty="0" err="1">
                <a:latin typeface="Calibri" panose="020F0502020204030204" pitchFamily="34" charset="0"/>
                <a:cs typeface="Calibri" panose="020F0502020204030204" pitchFamily="34" charset="0"/>
              </a:rPr>
              <a:t>google_rich_qa</a:t>
            </a:r>
            <a:endParaRPr lang="de-DE" sz="1000" dirty="0">
              <a:latin typeface="Calibri" panose="020F0502020204030204" pitchFamily="34" charset="0"/>
              <a:cs typeface="Calibri" panose="020F0502020204030204" pitchFamily="34" charset="0"/>
            </a:endParaRPr>
          </a:p>
        </p:txBody>
      </p:sp>
      <p:sp>
        <p:nvSpPr>
          <p:cNvPr id="5" name="Textfeld 4"/>
          <p:cNvSpPr txBox="1"/>
          <p:nvPr/>
        </p:nvSpPr>
        <p:spPr>
          <a:xfrm>
            <a:off x="8515463" y="934343"/>
            <a:ext cx="3456384" cy="307777"/>
          </a:xfrm>
          <a:prstGeom prst="rect">
            <a:avLst/>
          </a:prstGeom>
          <a:noFill/>
        </p:spPr>
        <p:txBody>
          <a:bodyPr wrap="square" rtlCol="0">
            <a:spAutoFit/>
          </a:bodyPr>
          <a:lstStyle/>
          <a:p>
            <a:r>
              <a:rPr lang="de-DE" sz="1400" dirty="0"/>
              <a:t>cf. CRUD in DBMS </a:t>
            </a:r>
            <a:r>
              <a:rPr lang="de-DE" sz="1400" dirty="0" err="1"/>
              <a:t>technology</a:t>
            </a:r>
            <a:endParaRPr lang="de-DE" sz="1400" dirty="0"/>
          </a:p>
        </p:txBody>
      </p:sp>
    </p:spTree>
    <p:extLst>
      <p:ext uri="{BB962C8B-B14F-4D97-AF65-F5344CB8AC3E}">
        <p14:creationId xmlns:p14="http://schemas.microsoft.com/office/powerpoint/2010/main" val="3563946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HTTP Status Codes</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713995498"/>
              </p:ext>
            </p:extLst>
          </p:nvPr>
        </p:nvGraphicFramePr>
        <p:xfrm>
          <a:off x="944879" y="1482514"/>
          <a:ext cx="9662161" cy="5071395"/>
        </p:xfrm>
        <a:graphic>
          <a:graphicData uri="http://schemas.openxmlformats.org/drawingml/2006/table">
            <a:tbl>
              <a:tblPr>
                <a:tableStyleId>{5C22544A-7EE6-4342-B048-85BDC9FD1C3A}</a:tableStyleId>
              </a:tblPr>
              <a:tblGrid>
                <a:gridCol w="1226760">
                  <a:extLst>
                    <a:ext uri="{9D8B030D-6E8A-4147-A177-3AD203B41FA5}">
                      <a16:colId xmlns:a16="http://schemas.microsoft.com/office/drawing/2014/main" val="608838293"/>
                    </a:ext>
                  </a:extLst>
                </a:gridCol>
                <a:gridCol w="8435401">
                  <a:extLst>
                    <a:ext uri="{9D8B030D-6E8A-4147-A177-3AD203B41FA5}">
                      <a16:colId xmlns:a16="http://schemas.microsoft.com/office/drawing/2014/main" val="3386492921"/>
                    </a:ext>
                  </a:extLst>
                </a:gridCol>
              </a:tblGrid>
              <a:tr h="152877">
                <a:tc>
                  <a:txBody>
                    <a:bodyPr/>
                    <a:lstStyle/>
                    <a:p>
                      <a:pPr hangingPunct="0">
                        <a:spcBef>
                          <a:spcPts val="600"/>
                        </a:spcBef>
                        <a:spcAft>
                          <a:spcPts val="0"/>
                        </a:spcAft>
                      </a:pPr>
                      <a:r>
                        <a:rPr lang="de-DE" sz="1400" dirty="0">
                          <a:effectLst/>
                          <a:latin typeface="Calibri" panose="020F0502020204030204" pitchFamily="34" charset="0"/>
                          <a:cs typeface="Calibri" panose="020F0502020204030204" pitchFamily="34" charset="0"/>
                        </a:rPr>
                        <a:t>HTTP-Statuscode</a:t>
                      </a:r>
                      <a:endParaRPr lang="de-DE" sz="1400" dirty="0">
                        <a:effectLst/>
                        <a:latin typeface="Calibri" panose="020F0502020204030204" pitchFamily="34" charset="0"/>
                        <a:ea typeface="Times New Roman"/>
                        <a:cs typeface="Calibri" panose="020F0502020204030204" pitchFamily="34" charset="0"/>
                      </a:endParaRPr>
                    </a:p>
                  </a:txBody>
                  <a:tcPr marL="9322" marR="9322" marT="9322" marB="9322" anchor="ctr"/>
                </a:tc>
                <a:tc>
                  <a:txBody>
                    <a:bodyPr/>
                    <a:lstStyle/>
                    <a:p>
                      <a:pPr hangingPunct="0">
                        <a:spcBef>
                          <a:spcPts val="600"/>
                        </a:spcBef>
                        <a:spcAft>
                          <a:spcPts val="0"/>
                        </a:spcAft>
                      </a:pPr>
                      <a:r>
                        <a:rPr lang="de-DE" sz="1400">
                          <a:effectLst/>
                          <a:latin typeface="Calibri" panose="020F0502020204030204" pitchFamily="34" charset="0"/>
                          <a:cs typeface="Calibri" panose="020F0502020204030204" pitchFamily="34" charset="0"/>
                        </a:rPr>
                        <a:t>Erklärung</a:t>
                      </a:r>
                      <a:endParaRPr lang="de-DE" sz="1400">
                        <a:effectLst/>
                        <a:latin typeface="Calibri" panose="020F0502020204030204" pitchFamily="34" charset="0"/>
                        <a:ea typeface="Times New Roman"/>
                        <a:cs typeface="Calibri" panose="020F0502020204030204" pitchFamily="34" charset="0"/>
                      </a:endParaRPr>
                    </a:p>
                  </a:txBody>
                  <a:tcPr marL="9322" marR="9322" marT="9322" marB="9322" anchor="ctr"/>
                </a:tc>
                <a:extLst>
                  <a:ext uri="{0D108BD9-81ED-4DB2-BD59-A6C34878D82A}">
                    <a16:rowId xmlns:a16="http://schemas.microsoft.com/office/drawing/2014/main" val="2771537626"/>
                  </a:ext>
                </a:extLst>
              </a:tr>
              <a:tr h="287111">
                <a:tc>
                  <a:txBody>
                    <a:bodyPr/>
                    <a:lstStyle/>
                    <a:p>
                      <a:pPr hangingPunct="0">
                        <a:spcBef>
                          <a:spcPts val="600"/>
                        </a:spcBef>
                        <a:spcAft>
                          <a:spcPts val="0"/>
                        </a:spcAft>
                      </a:pPr>
                      <a:r>
                        <a:rPr lang="de-DE" sz="1400">
                          <a:effectLst/>
                          <a:latin typeface="Calibri" panose="020F0502020204030204" pitchFamily="34" charset="0"/>
                          <a:cs typeface="Calibri" panose="020F0502020204030204" pitchFamily="34" charset="0"/>
                        </a:rPr>
                        <a:t>200</a:t>
                      </a:r>
                      <a:endParaRPr lang="de-DE" sz="1400">
                        <a:effectLst/>
                        <a:latin typeface="Calibri" panose="020F0502020204030204" pitchFamily="34" charset="0"/>
                        <a:ea typeface="Times New Roman"/>
                        <a:cs typeface="Calibri" panose="020F0502020204030204" pitchFamily="34" charset="0"/>
                      </a:endParaRPr>
                    </a:p>
                  </a:txBody>
                  <a:tcPr marL="9322" marR="9322" marT="9322" marB="9322" anchor="ctr"/>
                </a:tc>
                <a:tc>
                  <a:txBody>
                    <a:bodyPr/>
                    <a:lstStyle/>
                    <a:p>
                      <a:pPr hangingPunct="0">
                        <a:spcBef>
                          <a:spcPts val="600"/>
                        </a:spcBef>
                        <a:spcAft>
                          <a:spcPts val="0"/>
                        </a:spcAft>
                      </a:pPr>
                      <a:r>
                        <a:rPr lang="en-US" sz="1400" dirty="0" smtClean="0">
                          <a:latin typeface="Calibri" panose="020F0502020204030204" pitchFamily="34" charset="0"/>
                          <a:cs typeface="Calibri" panose="020F0502020204030204" pitchFamily="34" charset="0"/>
                        </a:rPr>
                        <a:t>“OK”: The server can send the requested data as requested -the normal case if no problems occur.</a:t>
                      </a:r>
                      <a:endParaRPr lang="de-DE" sz="1400" dirty="0">
                        <a:effectLst/>
                        <a:latin typeface="Calibri" panose="020F0502020204030204" pitchFamily="34" charset="0"/>
                        <a:ea typeface="Times New Roman"/>
                        <a:cs typeface="Calibri" panose="020F0502020204030204" pitchFamily="34" charset="0"/>
                      </a:endParaRPr>
                    </a:p>
                  </a:txBody>
                  <a:tcPr marL="9322" marR="9322" marT="9322" marB="9322" anchor="ctr"/>
                </a:tc>
                <a:extLst>
                  <a:ext uri="{0D108BD9-81ED-4DB2-BD59-A6C34878D82A}">
                    <a16:rowId xmlns:a16="http://schemas.microsoft.com/office/drawing/2014/main" val="4044088114"/>
                  </a:ext>
                </a:extLst>
              </a:tr>
              <a:tr h="555579">
                <a:tc>
                  <a:txBody>
                    <a:bodyPr/>
                    <a:lstStyle/>
                    <a:p>
                      <a:pPr hangingPunct="0">
                        <a:spcBef>
                          <a:spcPts val="600"/>
                        </a:spcBef>
                        <a:spcAft>
                          <a:spcPts val="0"/>
                        </a:spcAft>
                      </a:pPr>
                      <a:r>
                        <a:rPr lang="de-DE" sz="1400">
                          <a:effectLst/>
                          <a:latin typeface="Calibri" panose="020F0502020204030204" pitchFamily="34" charset="0"/>
                          <a:cs typeface="Calibri" panose="020F0502020204030204" pitchFamily="34" charset="0"/>
                        </a:rPr>
                        <a:t>204</a:t>
                      </a:r>
                      <a:endParaRPr lang="de-DE" sz="1400">
                        <a:effectLst/>
                        <a:latin typeface="Calibri" panose="020F0502020204030204" pitchFamily="34" charset="0"/>
                        <a:ea typeface="Times New Roman"/>
                        <a:cs typeface="Calibri" panose="020F0502020204030204" pitchFamily="34" charset="0"/>
                      </a:endParaRPr>
                    </a:p>
                  </a:txBody>
                  <a:tcPr marL="9322" marR="9322" marT="9322" marB="9322" anchor="ctr"/>
                </a:tc>
                <a:tc>
                  <a:txBody>
                    <a:bodyPr/>
                    <a:lstStyle/>
                    <a:p>
                      <a:r>
                        <a:rPr lang="en-US" sz="1400" dirty="0" smtClean="0">
                          <a:latin typeface="Calibri" panose="020F0502020204030204" pitchFamily="34" charset="0"/>
                          <a:cs typeface="Calibri" panose="020F0502020204030204" pitchFamily="34" charset="0"/>
                        </a:rPr>
                        <a:t>The server has received the request but is not sending data back. This status code is well suited for use in server-side scripts that do something on the server but do not want to send new HTML code.</a:t>
                      </a:r>
                    </a:p>
                  </a:txBody>
                  <a:tcPr marL="9322" marR="9322" marT="9322" marB="9322" anchor="ctr"/>
                </a:tc>
                <a:extLst>
                  <a:ext uri="{0D108BD9-81ED-4DB2-BD59-A6C34878D82A}">
                    <a16:rowId xmlns:a16="http://schemas.microsoft.com/office/drawing/2014/main" val="1505645855"/>
                  </a:ext>
                </a:extLst>
              </a:tr>
              <a:tr h="555579">
                <a:tc>
                  <a:txBody>
                    <a:bodyPr/>
                    <a:lstStyle/>
                    <a:p>
                      <a:pPr hangingPunct="0">
                        <a:spcBef>
                          <a:spcPts val="600"/>
                        </a:spcBef>
                        <a:spcAft>
                          <a:spcPts val="0"/>
                        </a:spcAft>
                      </a:pPr>
                      <a:r>
                        <a:rPr lang="de-DE" sz="1400">
                          <a:effectLst/>
                          <a:latin typeface="Calibri" panose="020F0502020204030204" pitchFamily="34" charset="0"/>
                          <a:cs typeface="Calibri" panose="020F0502020204030204" pitchFamily="34" charset="0"/>
                        </a:rPr>
                        <a:t>301</a:t>
                      </a:r>
                      <a:endParaRPr lang="de-DE" sz="1400">
                        <a:effectLst/>
                        <a:latin typeface="Calibri" panose="020F0502020204030204" pitchFamily="34" charset="0"/>
                        <a:ea typeface="Times New Roman"/>
                        <a:cs typeface="Calibri" panose="020F0502020204030204" pitchFamily="34" charset="0"/>
                      </a:endParaRPr>
                    </a:p>
                  </a:txBody>
                  <a:tcPr marL="9322" marR="9322" marT="9322" marB="9322" anchor="ctr"/>
                </a:tc>
                <a:tc>
                  <a:txBody>
                    <a:bodyPr/>
                    <a:lstStyle/>
                    <a:p>
                      <a:r>
                        <a:rPr lang="en-US" sz="1400" noProof="0" dirty="0" smtClean="0">
                          <a:effectLst/>
                          <a:latin typeface="Calibri" panose="020F0502020204030204" pitchFamily="34" charset="0"/>
                          <a:cs typeface="Calibri" panose="020F0502020204030204" pitchFamily="34" charset="0"/>
                        </a:rPr>
                        <a:t>„Moved Permanently“:</a:t>
                      </a:r>
                      <a:r>
                        <a:rPr lang="en-US" sz="1400" baseline="0" noProof="0" dirty="0" smtClean="0">
                          <a:effectLst/>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The requested resource is no longer under the URI, it has been permanently moved to another address. The status message (</a:t>
                      </a:r>
                      <a:r>
                        <a:rPr lang="en-US" sz="1400" dirty="0" err="1" smtClean="0">
                          <a:latin typeface="Calibri" panose="020F0502020204030204" pitchFamily="34" charset="0"/>
                          <a:cs typeface="Calibri" panose="020F0502020204030204" pitchFamily="34" charset="0"/>
                        </a:rPr>
                        <a:t>statusText</a:t>
                      </a:r>
                      <a:r>
                        <a:rPr lang="en-US" sz="1400" dirty="0" smtClean="0">
                          <a:latin typeface="Calibri" panose="020F0502020204030204" pitchFamily="34" charset="0"/>
                          <a:cs typeface="Calibri" panose="020F0502020204030204" pitchFamily="34" charset="0"/>
                        </a:rPr>
                        <a:t> property) indicates under which URI the data is now located.</a:t>
                      </a:r>
                    </a:p>
                  </a:txBody>
                  <a:tcPr marL="9322" marR="9322" marT="9322" marB="9322" anchor="ctr"/>
                </a:tc>
                <a:extLst>
                  <a:ext uri="{0D108BD9-81ED-4DB2-BD59-A6C34878D82A}">
                    <a16:rowId xmlns:a16="http://schemas.microsoft.com/office/drawing/2014/main" val="1827382838"/>
                  </a:ext>
                </a:extLst>
              </a:tr>
              <a:tr h="421345">
                <a:tc>
                  <a:txBody>
                    <a:bodyPr/>
                    <a:lstStyle/>
                    <a:p>
                      <a:pPr hangingPunct="0">
                        <a:spcBef>
                          <a:spcPts val="600"/>
                        </a:spcBef>
                        <a:spcAft>
                          <a:spcPts val="0"/>
                        </a:spcAft>
                      </a:pPr>
                      <a:r>
                        <a:rPr lang="de-DE" sz="1400">
                          <a:effectLst/>
                          <a:latin typeface="Calibri" panose="020F0502020204030204" pitchFamily="34" charset="0"/>
                          <a:cs typeface="Calibri" panose="020F0502020204030204" pitchFamily="34" charset="0"/>
                        </a:rPr>
                        <a:t>302</a:t>
                      </a:r>
                      <a:endParaRPr lang="de-DE" sz="1400">
                        <a:effectLst/>
                        <a:latin typeface="Calibri" panose="020F0502020204030204" pitchFamily="34" charset="0"/>
                        <a:ea typeface="Times New Roman"/>
                        <a:cs typeface="Calibri" panose="020F0502020204030204" pitchFamily="34" charset="0"/>
                      </a:endParaRPr>
                    </a:p>
                  </a:txBody>
                  <a:tcPr marL="9322" marR="9322" marT="9322" marB="9322" anchor="ctr"/>
                </a:tc>
                <a:tc>
                  <a:txBody>
                    <a:bodyPr/>
                    <a:lstStyle/>
                    <a:p>
                      <a:pPr hangingPunct="0">
                        <a:spcBef>
                          <a:spcPts val="600"/>
                        </a:spcBef>
                        <a:spcAft>
                          <a:spcPts val="0"/>
                        </a:spcAft>
                      </a:pPr>
                      <a:r>
                        <a:rPr lang="en-US" sz="1400" dirty="0" smtClean="0">
                          <a:latin typeface="Calibri" panose="020F0502020204030204" pitchFamily="34" charset="0"/>
                          <a:cs typeface="Calibri" panose="020F0502020204030204" pitchFamily="34" charset="0"/>
                        </a:rPr>
                        <a:t>Similar</a:t>
                      </a:r>
                      <a:r>
                        <a:rPr lang="en-US" sz="1400" baseline="0" dirty="0" smtClean="0">
                          <a:latin typeface="Calibri" panose="020F0502020204030204" pitchFamily="34" charset="0"/>
                          <a:cs typeface="Calibri" panose="020F0502020204030204" pitchFamily="34" charset="0"/>
                        </a:rPr>
                        <a:t> to 301. </a:t>
                      </a:r>
                      <a:r>
                        <a:rPr lang="en-US" sz="1400" dirty="0" smtClean="0">
                          <a:latin typeface="Calibri" panose="020F0502020204030204" pitchFamily="34" charset="0"/>
                          <a:cs typeface="Calibri" panose="020F0502020204030204" pitchFamily="34" charset="0"/>
                        </a:rPr>
                        <a:t>The requested resource has been temporarily moved to another URI. The status message (property </a:t>
                      </a:r>
                      <a:r>
                        <a:rPr lang="en-US" sz="1400" dirty="0" err="1" smtClean="0">
                          <a:latin typeface="Calibri" panose="020F0502020204030204" pitchFamily="34" charset="0"/>
                          <a:cs typeface="Calibri" panose="020F0502020204030204" pitchFamily="34" charset="0"/>
                        </a:rPr>
                        <a:t>statusText</a:t>
                      </a:r>
                      <a:r>
                        <a:rPr lang="en-US" sz="1400" dirty="0" smtClean="0">
                          <a:latin typeface="Calibri" panose="020F0502020204030204" pitchFamily="34" charset="0"/>
                          <a:cs typeface="Calibri" panose="020F0502020204030204" pitchFamily="34" charset="0"/>
                        </a:rPr>
                        <a:t>) indicates at which address the data is currently located.</a:t>
                      </a:r>
                      <a:endParaRPr lang="de-DE" sz="1400" dirty="0">
                        <a:effectLst/>
                        <a:latin typeface="Calibri" panose="020F0502020204030204" pitchFamily="34" charset="0"/>
                        <a:ea typeface="Times New Roman"/>
                        <a:cs typeface="Calibri" panose="020F0502020204030204" pitchFamily="34" charset="0"/>
                      </a:endParaRPr>
                    </a:p>
                  </a:txBody>
                  <a:tcPr marL="9322" marR="9322" marT="9322" marB="9322" anchor="ctr"/>
                </a:tc>
                <a:extLst>
                  <a:ext uri="{0D108BD9-81ED-4DB2-BD59-A6C34878D82A}">
                    <a16:rowId xmlns:a16="http://schemas.microsoft.com/office/drawing/2014/main" val="1762648308"/>
                  </a:ext>
                </a:extLst>
              </a:tr>
              <a:tr h="287111">
                <a:tc>
                  <a:txBody>
                    <a:bodyPr/>
                    <a:lstStyle/>
                    <a:p>
                      <a:pPr hangingPunct="0">
                        <a:spcBef>
                          <a:spcPts val="600"/>
                        </a:spcBef>
                        <a:spcAft>
                          <a:spcPts val="0"/>
                        </a:spcAft>
                      </a:pPr>
                      <a:r>
                        <a:rPr lang="de-DE" sz="1400" dirty="0">
                          <a:effectLst/>
                          <a:latin typeface="Calibri" panose="020F0502020204030204" pitchFamily="34" charset="0"/>
                          <a:cs typeface="Calibri" panose="020F0502020204030204" pitchFamily="34" charset="0"/>
                        </a:rPr>
                        <a:t>304</a:t>
                      </a:r>
                      <a:endParaRPr lang="de-DE" sz="1400" dirty="0">
                        <a:effectLst/>
                        <a:latin typeface="Calibri" panose="020F0502020204030204" pitchFamily="34" charset="0"/>
                        <a:ea typeface="Times New Roman"/>
                        <a:cs typeface="Calibri" panose="020F0502020204030204" pitchFamily="34" charset="0"/>
                      </a:endParaRPr>
                    </a:p>
                  </a:txBody>
                  <a:tcPr marL="9322" marR="9322" marT="9322" marB="9322" anchor="ctr"/>
                </a:tc>
                <a:tc>
                  <a:txBody>
                    <a:bodyPr/>
                    <a:lstStyle/>
                    <a:p>
                      <a:r>
                        <a:rPr lang="en-US" sz="1400" noProof="0" dirty="0" smtClean="0">
                          <a:effectLst/>
                          <a:latin typeface="Calibri" panose="020F0502020204030204" pitchFamily="34" charset="0"/>
                          <a:cs typeface="Calibri" panose="020F0502020204030204" pitchFamily="34" charset="0"/>
                        </a:rPr>
                        <a:t>„Already sent“:</a:t>
                      </a:r>
                      <a:r>
                        <a:rPr lang="en-US" sz="1400" baseline="0" noProof="0" dirty="0" smtClean="0">
                          <a:effectLst/>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The requested data has not changed from a previous request and therefore will not be sent again</a:t>
                      </a:r>
                      <a:endParaRPr lang="de-DE" sz="1400" dirty="0">
                        <a:effectLst/>
                        <a:latin typeface="Calibri" panose="020F0502020204030204" pitchFamily="34" charset="0"/>
                        <a:ea typeface="Times New Roman"/>
                        <a:cs typeface="Calibri" panose="020F0502020204030204" pitchFamily="34" charset="0"/>
                      </a:endParaRPr>
                    </a:p>
                  </a:txBody>
                  <a:tcPr marL="9322" marR="9322" marT="9322" marB="9322" anchor="ctr"/>
                </a:tc>
                <a:extLst>
                  <a:ext uri="{0D108BD9-81ED-4DB2-BD59-A6C34878D82A}">
                    <a16:rowId xmlns:a16="http://schemas.microsoft.com/office/drawing/2014/main" val="2965537193"/>
                  </a:ext>
                </a:extLst>
              </a:tr>
              <a:tr h="287111">
                <a:tc>
                  <a:txBody>
                    <a:bodyPr/>
                    <a:lstStyle/>
                    <a:p>
                      <a:pPr hangingPunct="0">
                        <a:spcBef>
                          <a:spcPts val="600"/>
                        </a:spcBef>
                        <a:spcAft>
                          <a:spcPts val="0"/>
                        </a:spcAft>
                      </a:pPr>
                      <a:r>
                        <a:rPr lang="de-DE" sz="1400">
                          <a:effectLst/>
                          <a:latin typeface="Calibri" panose="020F0502020204030204" pitchFamily="34" charset="0"/>
                          <a:cs typeface="Calibri" panose="020F0502020204030204" pitchFamily="34" charset="0"/>
                        </a:rPr>
                        <a:t>400</a:t>
                      </a:r>
                      <a:endParaRPr lang="de-DE" sz="1400">
                        <a:effectLst/>
                        <a:latin typeface="Calibri" panose="020F0502020204030204" pitchFamily="34" charset="0"/>
                        <a:ea typeface="Times New Roman"/>
                        <a:cs typeface="Calibri" panose="020F0502020204030204" pitchFamily="34" charset="0"/>
                      </a:endParaRPr>
                    </a:p>
                  </a:txBody>
                  <a:tcPr marL="9322" marR="9322" marT="9322" marB="9322" anchor="ctr"/>
                </a:tc>
                <a:tc>
                  <a:txBody>
                    <a:bodyPr/>
                    <a:lstStyle/>
                    <a:p>
                      <a:pPr hangingPunct="0">
                        <a:spcBef>
                          <a:spcPts val="600"/>
                        </a:spcBef>
                        <a:spcAft>
                          <a:spcPts val="0"/>
                        </a:spcAft>
                      </a:pPr>
                      <a:r>
                        <a:rPr lang="de-DE" sz="1400" dirty="0" smtClean="0">
                          <a:effectLst/>
                          <a:latin typeface="Calibri" panose="020F0502020204030204" pitchFamily="34" charset="0"/>
                          <a:ea typeface="Times New Roman"/>
                          <a:cs typeface="Calibri" panose="020F0502020204030204" pitchFamily="34" charset="0"/>
                        </a:rPr>
                        <a:t>„</a:t>
                      </a:r>
                      <a:r>
                        <a:rPr lang="en-US" sz="1400" noProof="0" dirty="0" smtClean="0">
                          <a:latin typeface="Calibri" panose="020F0502020204030204" pitchFamily="34" charset="0"/>
                          <a:cs typeface="Calibri" panose="020F0502020204030204" pitchFamily="34" charset="0"/>
                        </a:rPr>
                        <a:t>Bad Request“: </a:t>
                      </a:r>
                      <a:r>
                        <a:rPr lang="de-DE" sz="1400" dirty="0" smtClean="0">
                          <a:effectLst/>
                          <a:latin typeface="Calibri" panose="020F0502020204030204" pitchFamily="34" charset="0"/>
                          <a:ea typeface="Times New Roman"/>
                          <a:cs typeface="Calibri" panose="020F0502020204030204" pitchFamily="34" charset="0"/>
                        </a:rPr>
                        <a:t>The </a:t>
                      </a:r>
                      <a:r>
                        <a:rPr lang="en-US" sz="1400" dirty="0" smtClean="0">
                          <a:latin typeface="Calibri" panose="020F0502020204030204" pitchFamily="34" charset="0"/>
                          <a:cs typeface="Calibri" panose="020F0502020204030204" pitchFamily="34" charset="0"/>
                        </a:rPr>
                        <a:t>request contains syntax errors. Therefore, the server cannot process the request.</a:t>
                      </a:r>
                      <a:endParaRPr lang="de-DE" sz="1400" dirty="0">
                        <a:effectLst/>
                        <a:latin typeface="Calibri" panose="020F0502020204030204" pitchFamily="34" charset="0"/>
                        <a:ea typeface="Times New Roman"/>
                        <a:cs typeface="Calibri" panose="020F0502020204030204" pitchFamily="34" charset="0"/>
                      </a:endParaRPr>
                    </a:p>
                  </a:txBody>
                  <a:tcPr marL="9322" marR="9322" marT="9322" marB="9322" anchor="ctr"/>
                </a:tc>
                <a:extLst>
                  <a:ext uri="{0D108BD9-81ED-4DB2-BD59-A6C34878D82A}">
                    <a16:rowId xmlns:a16="http://schemas.microsoft.com/office/drawing/2014/main" val="3114787651"/>
                  </a:ext>
                </a:extLst>
              </a:tr>
              <a:tr h="421345">
                <a:tc>
                  <a:txBody>
                    <a:bodyPr/>
                    <a:lstStyle/>
                    <a:p>
                      <a:pPr hangingPunct="0">
                        <a:spcBef>
                          <a:spcPts val="600"/>
                        </a:spcBef>
                        <a:spcAft>
                          <a:spcPts val="0"/>
                        </a:spcAft>
                      </a:pPr>
                      <a:r>
                        <a:rPr lang="de-DE" sz="1400">
                          <a:effectLst/>
                          <a:latin typeface="Calibri" panose="020F0502020204030204" pitchFamily="34" charset="0"/>
                          <a:cs typeface="Calibri" panose="020F0502020204030204" pitchFamily="34" charset="0"/>
                        </a:rPr>
                        <a:t>401</a:t>
                      </a:r>
                      <a:endParaRPr lang="de-DE" sz="1400">
                        <a:effectLst/>
                        <a:latin typeface="Calibri" panose="020F0502020204030204" pitchFamily="34" charset="0"/>
                        <a:ea typeface="Times New Roman"/>
                        <a:cs typeface="Calibri" panose="020F0502020204030204" pitchFamily="34" charset="0"/>
                      </a:endParaRPr>
                    </a:p>
                  </a:txBody>
                  <a:tcPr marL="9322" marR="9322" marT="9322" marB="9322" anchor="ctr"/>
                </a:tc>
                <a:tc>
                  <a:txBody>
                    <a:bodyPr/>
                    <a:lstStyle/>
                    <a:p>
                      <a:r>
                        <a:rPr lang="en-US" sz="1400" b="1" dirty="0" smtClean="0">
                          <a:latin typeface="Calibri" panose="020F0502020204030204" pitchFamily="34" charset="0"/>
                          <a:cs typeface="Calibri" panose="020F0502020204030204" pitchFamily="34" charset="0"/>
                        </a:rPr>
                        <a:t>“</a:t>
                      </a:r>
                      <a:r>
                        <a:rPr lang="en-US" sz="1400" b="1" noProof="0" dirty="0" smtClean="0">
                          <a:effectLst/>
                          <a:latin typeface="Calibri" panose="020F0502020204030204" pitchFamily="34" charset="0"/>
                          <a:cs typeface="Calibri" panose="020F0502020204030204" pitchFamily="34" charset="0"/>
                        </a:rPr>
                        <a:t>Unauthorized”</a:t>
                      </a:r>
                      <a:r>
                        <a:rPr lang="en-US" sz="1400" noProof="0" dirty="0" smtClean="0">
                          <a:effectLst/>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The requested data is access-protected. The server can only send the data if a valid access ID consisting of user name and password is sent with the request.</a:t>
                      </a:r>
                    </a:p>
                  </a:txBody>
                  <a:tcPr marL="9322" marR="9322" marT="9322" marB="9322" anchor="ctr"/>
                </a:tc>
                <a:extLst>
                  <a:ext uri="{0D108BD9-81ED-4DB2-BD59-A6C34878D82A}">
                    <a16:rowId xmlns:a16="http://schemas.microsoft.com/office/drawing/2014/main" val="2654054729"/>
                  </a:ext>
                </a:extLst>
              </a:tr>
              <a:tr h="824047">
                <a:tc>
                  <a:txBody>
                    <a:bodyPr/>
                    <a:lstStyle/>
                    <a:p>
                      <a:pPr hangingPunct="0">
                        <a:spcBef>
                          <a:spcPts val="600"/>
                        </a:spcBef>
                        <a:spcAft>
                          <a:spcPts val="0"/>
                        </a:spcAft>
                      </a:pPr>
                      <a:r>
                        <a:rPr lang="de-DE" sz="1400">
                          <a:effectLst/>
                          <a:latin typeface="Calibri" panose="020F0502020204030204" pitchFamily="34" charset="0"/>
                          <a:cs typeface="Calibri" panose="020F0502020204030204" pitchFamily="34" charset="0"/>
                        </a:rPr>
                        <a:t>403</a:t>
                      </a:r>
                      <a:endParaRPr lang="de-DE" sz="1400">
                        <a:effectLst/>
                        <a:latin typeface="Calibri" panose="020F0502020204030204" pitchFamily="34" charset="0"/>
                        <a:ea typeface="Times New Roman"/>
                        <a:cs typeface="Calibri" panose="020F0502020204030204" pitchFamily="34" charset="0"/>
                      </a:endParaRPr>
                    </a:p>
                  </a:txBody>
                  <a:tcPr marL="9322" marR="9322" marT="9322" marB="9322" anchor="ctr"/>
                </a:tc>
                <a:tc>
                  <a:txBody>
                    <a:bodyPr/>
                    <a:lstStyle/>
                    <a:p>
                      <a:r>
                        <a:rPr lang="en-US" sz="1400" b="1" noProof="0" dirty="0" smtClean="0">
                          <a:effectLst/>
                          <a:latin typeface="Calibri" panose="020F0502020204030204" pitchFamily="34" charset="0"/>
                          <a:cs typeface="Calibri" panose="020F0502020204030204" pitchFamily="34" charset="0"/>
                        </a:rPr>
                        <a:t>“Forbidden“</a:t>
                      </a:r>
                      <a:r>
                        <a:rPr lang="en-US" sz="1400" noProof="0" dirty="0" smtClean="0">
                          <a:effectLst/>
                          <a:latin typeface="Calibri" panose="020F0502020204030204" pitchFamily="34" charset="0"/>
                          <a:cs typeface="Calibri" panose="020F0502020204030204" pitchFamily="34" charset="0"/>
                        </a:rPr>
                        <a:t>: similar to 401. </a:t>
                      </a:r>
                      <a:r>
                        <a:rPr lang="en-US" sz="1400" dirty="0" smtClean="0">
                          <a:latin typeface="Calibri" panose="020F0502020204030204" pitchFamily="34" charset="0"/>
                          <a:cs typeface="Calibri" panose="020F0502020204030204" pitchFamily="34" charset="0"/>
                        </a:rPr>
                        <a:t>The server does not want to give out the requested data. This happens, for example, if access to the resource from the IP address range from which the request comes has been forbidden in the server configuration, the resource has been blocked altogether, or one is trying to get a directory listing but this has been switched off in the server configuration.</a:t>
                      </a:r>
                    </a:p>
                  </a:txBody>
                  <a:tcPr marL="9322" marR="9322" marT="9322" marB="9322" anchor="ctr"/>
                </a:tc>
                <a:extLst>
                  <a:ext uri="{0D108BD9-81ED-4DB2-BD59-A6C34878D82A}">
                    <a16:rowId xmlns:a16="http://schemas.microsoft.com/office/drawing/2014/main" val="3204889039"/>
                  </a:ext>
                </a:extLst>
              </a:tr>
              <a:tr h="152877">
                <a:tc>
                  <a:txBody>
                    <a:bodyPr/>
                    <a:lstStyle/>
                    <a:p>
                      <a:pPr hangingPunct="0">
                        <a:spcBef>
                          <a:spcPts val="600"/>
                        </a:spcBef>
                        <a:spcAft>
                          <a:spcPts val="0"/>
                        </a:spcAft>
                      </a:pPr>
                      <a:r>
                        <a:rPr lang="de-DE" sz="1400">
                          <a:effectLst/>
                          <a:latin typeface="Calibri" panose="020F0502020204030204" pitchFamily="34" charset="0"/>
                          <a:cs typeface="Calibri" panose="020F0502020204030204" pitchFamily="34" charset="0"/>
                        </a:rPr>
                        <a:t>404</a:t>
                      </a:r>
                      <a:endParaRPr lang="de-DE" sz="1400">
                        <a:effectLst/>
                        <a:latin typeface="Calibri" panose="020F0502020204030204" pitchFamily="34" charset="0"/>
                        <a:ea typeface="Times New Roman"/>
                        <a:cs typeface="Calibri" panose="020F0502020204030204" pitchFamily="34" charset="0"/>
                      </a:endParaRPr>
                    </a:p>
                  </a:txBody>
                  <a:tcPr marL="9322" marR="9322" marT="9322" marB="9322" anchor="ctr"/>
                </a:tc>
                <a:tc>
                  <a:txBody>
                    <a:bodyPr/>
                    <a:lstStyle/>
                    <a:p>
                      <a:pPr marL="0" marR="0" indent="0" algn="l" defTabSz="914400" rtl="0" eaLnBrk="1" fontAlgn="auto" latinLnBrk="0" hangingPunct="0">
                        <a:lnSpc>
                          <a:spcPct val="100000"/>
                        </a:lnSpc>
                        <a:spcBef>
                          <a:spcPts val="600"/>
                        </a:spcBef>
                        <a:spcAft>
                          <a:spcPts val="0"/>
                        </a:spcAft>
                        <a:buClrTx/>
                        <a:buSzTx/>
                        <a:buFontTx/>
                        <a:buNone/>
                        <a:tabLst/>
                        <a:defRPr/>
                      </a:pPr>
                      <a:r>
                        <a:rPr lang="en-US" sz="1400" b="1" noProof="0" dirty="0" smtClean="0">
                          <a:effectLst/>
                          <a:latin typeface="Calibri" panose="020F0502020204030204" pitchFamily="34" charset="0"/>
                          <a:cs typeface="Calibri" panose="020F0502020204030204" pitchFamily="34" charset="0"/>
                        </a:rPr>
                        <a:t>„Not found“</a:t>
                      </a:r>
                      <a:r>
                        <a:rPr lang="en-US" sz="1400" noProof="0" dirty="0" smtClean="0">
                          <a:effectLst/>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The requested resource cannot be found.</a:t>
                      </a:r>
                    </a:p>
                  </a:txBody>
                  <a:tcPr marL="9322" marR="9322" marT="9322" marB="9322" anchor="ctr"/>
                </a:tc>
                <a:extLst>
                  <a:ext uri="{0D108BD9-81ED-4DB2-BD59-A6C34878D82A}">
                    <a16:rowId xmlns:a16="http://schemas.microsoft.com/office/drawing/2014/main" val="2834621758"/>
                  </a:ext>
                </a:extLst>
              </a:tr>
              <a:tr h="555579">
                <a:tc>
                  <a:txBody>
                    <a:bodyPr/>
                    <a:lstStyle/>
                    <a:p>
                      <a:pPr hangingPunct="0">
                        <a:spcBef>
                          <a:spcPts val="600"/>
                        </a:spcBef>
                        <a:spcAft>
                          <a:spcPts val="0"/>
                        </a:spcAft>
                      </a:pPr>
                      <a:r>
                        <a:rPr lang="de-DE" sz="1400">
                          <a:effectLst/>
                          <a:latin typeface="Calibri" panose="020F0502020204030204" pitchFamily="34" charset="0"/>
                          <a:cs typeface="Calibri" panose="020F0502020204030204" pitchFamily="34" charset="0"/>
                        </a:rPr>
                        <a:t>500</a:t>
                      </a:r>
                      <a:endParaRPr lang="de-DE" sz="1400">
                        <a:effectLst/>
                        <a:latin typeface="Calibri" panose="020F0502020204030204" pitchFamily="34" charset="0"/>
                        <a:ea typeface="Times New Roman"/>
                        <a:cs typeface="Calibri" panose="020F0502020204030204" pitchFamily="34" charset="0"/>
                      </a:endParaRPr>
                    </a:p>
                  </a:txBody>
                  <a:tcPr marL="9322" marR="9322" marT="9322" marB="9322" anchor="ctr"/>
                </a:tc>
                <a:tc>
                  <a:txBody>
                    <a:bodyPr/>
                    <a:lstStyle/>
                    <a:p>
                      <a:r>
                        <a:rPr lang="en-US" sz="1400" noProof="0" dirty="0" smtClean="0">
                          <a:effectLst/>
                          <a:latin typeface="Calibri" panose="020F0502020204030204" pitchFamily="34" charset="0"/>
                          <a:cs typeface="Calibri" panose="020F0502020204030204" pitchFamily="34" charset="0"/>
                        </a:rPr>
                        <a:t>„Internal Server Error“: </a:t>
                      </a:r>
                      <a:r>
                        <a:rPr lang="en-US" sz="1400" dirty="0" smtClean="0">
                          <a:latin typeface="Calibri" panose="020F0502020204030204" pitchFamily="34" charset="0"/>
                          <a:cs typeface="Calibri" panose="020F0502020204030204" pitchFamily="34" charset="0"/>
                        </a:rPr>
                        <a:t>The server cannot send the requested data because a serious error has occurred on the server. This is often a configuration problem of the HTTP server or other components (e.g. with information on interpreters).</a:t>
                      </a:r>
                      <a:endParaRPr lang="de-DE" sz="1400" dirty="0">
                        <a:latin typeface="Calibri" panose="020F0502020204030204" pitchFamily="34" charset="0"/>
                        <a:cs typeface="Calibri" panose="020F0502020204030204" pitchFamily="34" charset="0"/>
                      </a:endParaRPr>
                    </a:p>
                  </a:txBody>
                  <a:tcPr marL="9322" marR="9322" marT="9322" marB="9322" anchor="ctr"/>
                </a:tc>
                <a:extLst>
                  <a:ext uri="{0D108BD9-81ED-4DB2-BD59-A6C34878D82A}">
                    <a16:rowId xmlns:a16="http://schemas.microsoft.com/office/drawing/2014/main" val="1813238493"/>
                  </a:ext>
                </a:extLst>
              </a:tr>
            </a:tbl>
          </a:graphicData>
        </a:graphic>
      </p:graphicFrame>
    </p:spTree>
    <p:extLst>
      <p:ext uri="{BB962C8B-B14F-4D97-AF65-F5344CB8AC3E}">
        <p14:creationId xmlns:p14="http://schemas.microsoft.com/office/powerpoint/2010/main" val="3143367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r>
              <a:rPr lang="de-DE" altLang="de-DE" dirty="0" smtClean="0"/>
              <a:t>HTTP Status </a:t>
            </a:r>
            <a:r>
              <a:rPr lang="de-DE" altLang="de-DE" dirty="0" err="1" smtClean="0"/>
              <a:t>codes</a:t>
            </a:r>
            <a:r>
              <a:rPr lang="de-DE" altLang="de-DE" dirty="0" smtClean="0"/>
              <a:t> (</a:t>
            </a:r>
            <a:r>
              <a:rPr lang="de-DE" altLang="de-DE" dirty="0" err="1" smtClean="0"/>
              <a:t>complete</a:t>
            </a:r>
            <a:r>
              <a:rPr lang="de-DE" altLang="de-DE" dirty="0" smtClean="0"/>
              <a:t>)</a:t>
            </a:r>
          </a:p>
        </p:txBody>
      </p:sp>
      <p:sp>
        <p:nvSpPr>
          <p:cNvPr id="23555" name="Inhaltsplatzhalter 2"/>
          <p:cNvSpPr>
            <a:spLocks noGrp="1"/>
          </p:cNvSpPr>
          <p:nvPr>
            <p:ph idx="1"/>
          </p:nvPr>
        </p:nvSpPr>
        <p:spPr>
          <a:xfrm>
            <a:off x="961390" y="1620839"/>
            <a:ext cx="8135938" cy="503237"/>
          </a:xfrm>
        </p:spPr>
        <p:txBody>
          <a:bodyPr/>
          <a:lstStyle/>
          <a:p>
            <a:r>
              <a:rPr lang="de-DE" altLang="de-DE" dirty="0" smtClean="0">
                <a:ea typeface="Calibri" pitchFamily="34" charset="0"/>
              </a:rPr>
              <a:t>http://www.rfc-editor.org/rfc/rfc2616.txt</a:t>
            </a:r>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270" y="2400618"/>
            <a:ext cx="4260850" cy="313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495" y="2440306"/>
            <a:ext cx="4229100"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460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Status Code </a:t>
            </a:r>
            <a:r>
              <a:rPr lang="de-DE" dirty="0" err="1" smtClean="0"/>
              <a:t>and</a:t>
            </a:r>
            <a:r>
              <a:rPr lang="de-DE" dirty="0" smtClean="0"/>
              <a:t> Open API</a:t>
            </a:r>
            <a:endParaRPr lang="de-DE" dirty="0"/>
          </a:p>
        </p:txBody>
      </p:sp>
      <p:sp>
        <p:nvSpPr>
          <p:cNvPr id="3" name="Inhaltsplatzhalter 2"/>
          <p:cNvSpPr>
            <a:spLocks noGrp="1"/>
          </p:cNvSpPr>
          <p:nvPr>
            <p:ph idx="1"/>
          </p:nvPr>
        </p:nvSpPr>
        <p:spPr/>
        <p:txBody>
          <a:bodyPr/>
          <a:lstStyle/>
          <a:p>
            <a:r>
              <a:rPr lang="de-DE" dirty="0"/>
              <a:t>http://docs.opengeospatial.org/is/17-069r3/17-069r3.html#req_geojson_definition</a:t>
            </a:r>
          </a:p>
        </p:txBody>
      </p:sp>
      <p:pic>
        <p:nvPicPr>
          <p:cNvPr id="4" name="Grafik 3"/>
          <p:cNvPicPr>
            <a:picLocks noChangeAspect="1"/>
          </p:cNvPicPr>
          <p:nvPr/>
        </p:nvPicPr>
        <p:blipFill>
          <a:blip r:embed="rId2"/>
          <a:stretch>
            <a:fillRect/>
          </a:stretch>
        </p:blipFill>
        <p:spPr>
          <a:xfrm>
            <a:off x="1062699" y="2480232"/>
            <a:ext cx="5778019" cy="251005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69868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pic>
        <p:nvPicPr>
          <p:cNvPr id="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975" y="1477433"/>
            <a:ext cx="67913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673100" y="6348413"/>
            <a:ext cx="6413359"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35000"/>
              </a:spcBef>
              <a:buChar char="•"/>
              <a:defRPr sz="1600">
                <a:solidFill>
                  <a:srgbClr val="000072"/>
                </a:solidFill>
                <a:latin typeface="Calibri" panose="020F0502020204030204" pitchFamily="34" charset="0"/>
              </a:defRPr>
            </a:lvl1pPr>
            <a:lvl2pPr marL="742950" indent="-285750">
              <a:spcBef>
                <a:spcPct val="35000"/>
              </a:spcBef>
              <a:buChar char="–"/>
              <a:defRPr sz="1600">
                <a:solidFill>
                  <a:srgbClr val="000072"/>
                </a:solidFill>
                <a:latin typeface="Calibri" panose="020F0502020204030204" pitchFamily="34" charset="0"/>
              </a:defRPr>
            </a:lvl2pPr>
            <a:lvl3pPr marL="1143000" indent="-228600">
              <a:spcBef>
                <a:spcPct val="35000"/>
              </a:spcBef>
              <a:buChar char="•"/>
              <a:defRPr sz="1600">
                <a:solidFill>
                  <a:srgbClr val="000072"/>
                </a:solidFill>
                <a:latin typeface="Calibri" panose="020F0502020204030204" pitchFamily="34" charset="0"/>
              </a:defRPr>
            </a:lvl3pPr>
            <a:lvl4pPr marL="1600200" indent="-228600">
              <a:spcBef>
                <a:spcPct val="35000"/>
              </a:spcBef>
              <a:buChar char="–"/>
              <a:defRPr sz="1600">
                <a:solidFill>
                  <a:srgbClr val="000072"/>
                </a:solidFill>
                <a:latin typeface="Calibri" panose="020F0502020204030204" pitchFamily="34" charset="0"/>
              </a:defRPr>
            </a:lvl4pPr>
            <a:lvl5pPr marL="2057400" indent="-228600">
              <a:spcBef>
                <a:spcPct val="35000"/>
              </a:spcBef>
              <a:buChar char="»"/>
              <a:defRPr sz="1600">
                <a:solidFill>
                  <a:srgbClr val="000072"/>
                </a:solidFill>
                <a:latin typeface="Calibri" panose="020F0502020204030204" pitchFamily="34" charset="0"/>
              </a:defRPr>
            </a:lvl5pPr>
            <a:lvl6pPr marL="2514600" indent="-228600" eaLnBrk="0" fontAlgn="base" hangingPunct="0">
              <a:spcBef>
                <a:spcPct val="35000"/>
              </a:spcBef>
              <a:spcAft>
                <a:spcPct val="0"/>
              </a:spcAft>
              <a:buChar char="»"/>
              <a:defRPr sz="1600">
                <a:solidFill>
                  <a:srgbClr val="000072"/>
                </a:solidFill>
                <a:latin typeface="Calibri" panose="020F0502020204030204" pitchFamily="34" charset="0"/>
              </a:defRPr>
            </a:lvl6pPr>
            <a:lvl7pPr marL="2971800" indent="-228600" eaLnBrk="0" fontAlgn="base" hangingPunct="0">
              <a:spcBef>
                <a:spcPct val="35000"/>
              </a:spcBef>
              <a:spcAft>
                <a:spcPct val="0"/>
              </a:spcAft>
              <a:buChar char="»"/>
              <a:defRPr sz="1600">
                <a:solidFill>
                  <a:srgbClr val="000072"/>
                </a:solidFill>
                <a:latin typeface="Calibri" panose="020F0502020204030204" pitchFamily="34" charset="0"/>
              </a:defRPr>
            </a:lvl7pPr>
            <a:lvl8pPr marL="3429000" indent="-228600" eaLnBrk="0" fontAlgn="base" hangingPunct="0">
              <a:spcBef>
                <a:spcPct val="35000"/>
              </a:spcBef>
              <a:spcAft>
                <a:spcPct val="0"/>
              </a:spcAft>
              <a:buChar char="»"/>
              <a:defRPr sz="1600">
                <a:solidFill>
                  <a:srgbClr val="000072"/>
                </a:solidFill>
                <a:latin typeface="Calibri" panose="020F0502020204030204" pitchFamily="34" charset="0"/>
              </a:defRPr>
            </a:lvl8pPr>
            <a:lvl9pPr marL="3886200" indent="-228600" eaLnBrk="0" fontAlgn="base" hangingPunct="0">
              <a:spcBef>
                <a:spcPct val="35000"/>
              </a:spcBef>
              <a:spcAft>
                <a:spcPct val="0"/>
              </a:spcAft>
              <a:buChar char="»"/>
              <a:defRPr sz="1600">
                <a:solidFill>
                  <a:srgbClr val="000072"/>
                </a:solidFill>
                <a:latin typeface="Calibri" panose="020F0502020204030204" pitchFamily="34" charset="0"/>
              </a:defRPr>
            </a:lvl9pPr>
          </a:lstStyle>
          <a:p>
            <a:pPr>
              <a:spcBef>
                <a:spcPct val="0"/>
              </a:spcBef>
              <a:buFontTx/>
              <a:buNone/>
            </a:pPr>
            <a:r>
              <a:rPr lang="de-DE" altLang="de-DE" sz="1400" dirty="0" smtClean="0">
                <a:solidFill>
                  <a:schemeClr val="tx1"/>
                </a:solidFill>
                <a:latin typeface="Arial" panose="020B0604020202020204" pitchFamily="34" charset="0"/>
              </a:rPr>
              <a:t>Source: </a:t>
            </a:r>
            <a:r>
              <a:rPr lang="de-DE" altLang="de-DE" sz="1400" dirty="0">
                <a:solidFill>
                  <a:schemeClr val="tx1"/>
                </a:solidFill>
                <a:latin typeface="Arial" panose="020B0604020202020204" pitchFamily="34" charset="0"/>
              </a:rPr>
              <a:t>http://www.teco.uni-karlsruhe.de/lehre/webe/webev221099/sld046.htm</a:t>
            </a:r>
          </a:p>
        </p:txBody>
      </p:sp>
    </p:spTree>
    <p:extLst>
      <p:ext uri="{BB962C8B-B14F-4D97-AF65-F5344CB8AC3E}">
        <p14:creationId xmlns:p14="http://schemas.microsoft.com/office/powerpoint/2010/main" val="1379775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Request-</a:t>
            </a:r>
            <a:r>
              <a:rPr lang="de-DE" dirty="0" err="1" smtClean="0"/>
              <a:t>Reponse</a:t>
            </a:r>
            <a:r>
              <a:rPr lang="de-DE" dirty="0" smtClean="0"/>
              <a:t>-Cycle</a:t>
            </a:r>
            <a:endParaRPr lang="de-DE" dirty="0"/>
          </a:p>
        </p:txBody>
      </p:sp>
      <p:sp>
        <p:nvSpPr>
          <p:cNvPr id="3" name="Inhaltsplatzhalter 2"/>
          <p:cNvSpPr>
            <a:spLocks noGrp="1"/>
          </p:cNvSpPr>
          <p:nvPr>
            <p:ph idx="1"/>
          </p:nvPr>
        </p:nvSpPr>
        <p:spPr/>
        <p:txBody>
          <a:bodyPr/>
          <a:lstStyle/>
          <a:p>
            <a:r>
              <a:rPr lang="de-DE" dirty="0" smtClean="0"/>
              <a:t>GET Request</a:t>
            </a:r>
          </a:p>
          <a:p>
            <a:endParaRPr lang="de-DE" dirty="0"/>
          </a:p>
          <a:p>
            <a:endParaRPr lang="de-DE" dirty="0" smtClean="0"/>
          </a:p>
          <a:p>
            <a:endParaRPr lang="de-DE" dirty="0"/>
          </a:p>
          <a:p>
            <a:endParaRPr lang="de-DE" dirty="0" smtClean="0"/>
          </a:p>
          <a:p>
            <a:endParaRPr lang="de-DE" dirty="0"/>
          </a:p>
          <a:p>
            <a:r>
              <a:rPr lang="de-DE" dirty="0" smtClean="0"/>
              <a:t>Response</a:t>
            </a:r>
            <a:endParaRPr lang="de-DE" dirty="0"/>
          </a:p>
        </p:txBody>
      </p:sp>
      <p:sp>
        <p:nvSpPr>
          <p:cNvPr id="4" name="Rechteck 3"/>
          <p:cNvSpPr/>
          <p:nvPr/>
        </p:nvSpPr>
        <p:spPr>
          <a:xfrm>
            <a:off x="2423592" y="2132857"/>
            <a:ext cx="7344816" cy="1200329"/>
          </a:xfrm>
          <a:prstGeom prst="rect">
            <a:avLst/>
          </a:prstGeom>
          <a:ln w="6350">
            <a:solidFill>
              <a:srgbClr val="C00000"/>
            </a:solidFill>
            <a:prstDash val="dash"/>
          </a:ln>
        </p:spPr>
        <p:txBody>
          <a:bodyPr wrap="square">
            <a:spAutoFit/>
          </a:bodyPr>
          <a:lstStyle/>
          <a:p>
            <a:r>
              <a:rPr lang="en-US" sz="1200" dirty="0">
                <a:latin typeface="Courier New" panose="02070309020205020404" pitchFamily="49" charset="0"/>
                <a:cs typeface="Courier New" panose="02070309020205020404" pitchFamily="49" charset="0"/>
              </a:rPr>
              <a:t>GET /books/index.html HTTP/1.1</a:t>
            </a:r>
            <a:endParaRPr lang="de-DE"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Host: www.gis-news.de</a:t>
            </a:r>
            <a:endParaRPr lang="de-DE" sz="1200" dirty="0">
              <a:latin typeface="Courier New" panose="02070309020205020404" pitchFamily="49" charset="0"/>
              <a:cs typeface="Courier New" panose="02070309020205020404" pitchFamily="49" charset="0"/>
            </a:endParaRPr>
          </a:p>
          <a:p>
            <a:r>
              <a:rPr lang="fr-FR" sz="1200" dirty="0">
                <a:latin typeface="Courier New" panose="02070309020205020404" pitchFamily="49" charset="0"/>
                <a:cs typeface="Courier New" panose="02070309020205020404" pitchFamily="49" charset="0"/>
              </a:rPr>
              <a:t>User-Agent: Mozilla/5.0 Gecko/20100101 Firefox/30.0</a:t>
            </a:r>
            <a:endParaRPr lang="de-DE" sz="1200" dirty="0">
              <a:latin typeface="Courier New" panose="02070309020205020404" pitchFamily="49" charset="0"/>
              <a:cs typeface="Courier New" panose="02070309020205020404" pitchFamily="49" charset="0"/>
            </a:endParaRPr>
          </a:p>
          <a:p>
            <a:r>
              <a:rPr lang="fr-FR" sz="1200" dirty="0" err="1">
                <a:latin typeface="Courier New" panose="02070309020205020404" pitchFamily="49" charset="0"/>
                <a:cs typeface="Courier New" panose="02070309020205020404" pitchFamily="49" charset="0"/>
              </a:rPr>
              <a:t>Accept</a:t>
            </a:r>
            <a:r>
              <a:rPr lang="fr-FR" sz="1200" dirty="0">
                <a:latin typeface="Courier New" panose="02070309020205020404" pitchFamily="49" charset="0"/>
                <a:cs typeface="Courier New" panose="02070309020205020404" pitchFamily="49" charset="0"/>
              </a:rPr>
              <a:t>: </a:t>
            </a:r>
            <a:r>
              <a:rPr lang="fr-FR" sz="1200" dirty="0" err="1">
                <a:latin typeface="Courier New" panose="02070309020205020404" pitchFamily="49" charset="0"/>
                <a:cs typeface="Courier New" panose="02070309020205020404" pitchFamily="49" charset="0"/>
              </a:rPr>
              <a:t>text</a:t>
            </a:r>
            <a:r>
              <a:rPr lang="fr-FR" sz="1200" dirty="0">
                <a:latin typeface="Courier New" panose="02070309020205020404" pitchFamily="49" charset="0"/>
                <a:cs typeface="Courier New" panose="02070309020205020404" pitchFamily="49" charset="0"/>
              </a:rPr>
              <a:t>/</a:t>
            </a:r>
            <a:r>
              <a:rPr lang="fr-FR" sz="1200" dirty="0" err="1">
                <a:latin typeface="Courier New" panose="02070309020205020404" pitchFamily="49" charset="0"/>
                <a:cs typeface="Courier New" panose="02070309020205020404" pitchFamily="49" charset="0"/>
              </a:rPr>
              <a:t>html,application</a:t>
            </a:r>
            <a:r>
              <a:rPr lang="fr-FR" sz="1200" dirty="0">
                <a:latin typeface="Courier New" panose="02070309020205020404" pitchFamily="49" charset="0"/>
                <a:cs typeface="Courier New" panose="02070309020205020404" pitchFamily="49" charset="0"/>
              </a:rPr>
              <a:t>/</a:t>
            </a:r>
            <a:r>
              <a:rPr lang="fr-FR" sz="1200" dirty="0" err="1">
                <a:latin typeface="Courier New" panose="02070309020205020404" pitchFamily="49" charset="0"/>
                <a:cs typeface="Courier New" panose="02070309020205020404" pitchFamily="49" charset="0"/>
              </a:rPr>
              <a:t>xhtml+xml,application</a:t>
            </a:r>
            <a:r>
              <a:rPr lang="fr-FR" sz="1200" dirty="0">
                <a:latin typeface="Courier New" panose="02070309020205020404" pitchFamily="49" charset="0"/>
                <a:cs typeface="Courier New" panose="02070309020205020404" pitchFamily="49" charset="0"/>
              </a:rPr>
              <a:t>/</a:t>
            </a:r>
            <a:r>
              <a:rPr lang="fr-FR" sz="1200" dirty="0" err="1">
                <a:latin typeface="Courier New" panose="02070309020205020404" pitchFamily="49" charset="0"/>
                <a:cs typeface="Courier New" panose="02070309020205020404" pitchFamily="49" charset="0"/>
              </a:rPr>
              <a:t>xml;q</a:t>
            </a:r>
            <a:r>
              <a:rPr lang="fr-FR" sz="1200" dirty="0">
                <a:latin typeface="Courier New" panose="02070309020205020404" pitchFamily="49" charset="0"/>
                <a:cs typeface="Courier New" panose="02070309020205020404" pitchFamily="49" charset="0"/>
              </a:rPr>
              <a:t>=0.9,*/*;q=0.8</a:t>
            </a:r>
            <a:endParaRPr lang="de-DE" sz="1200" dirty="0">
              <a:latin typeface="Courier New" panose="02070309020205020404" pitchFamily="49" charset="0"/>
              <a:cs typeface="Courier New" panose="02070309020205020404" pitchFamily="49" charset="0"/>
            </a:endParaRPr>
          </a:p>
          <a:p>
            <a:r>
              <a:rPr lang="fr-FR" sz="1200" dirty="0" err="1">
                <a:latin typeface="Courier New" panose="02070309020205020404" pitchFamily="49" charset="0"/>
                <a:cs typeface="Courier New" panose="02070309020205020404" pitchFamily="49" charset="0"/>
              </a:rPr>
              <a:t>Accept-Language</a:t>
            </a:r>
            <a:r>
              <a:rPr lang="fr-FR" sz="1200" dirty="0">
                <a:latin typeface="Courier New" panose="02070309020205020404" pitchFamily="49" charset="0"/>
                <a:cs typeface="Courier New" panose="02070309020205020404" pitchFamily="49" charset="0"/>
              </a:rPr>
              <a:t>: </a:t>
            </a:r>
            <a:r>
              <a:rPr lang="fr-FR" sz="1200" dirty="0" err="1">
                <a:latin typeface="Courier New" panose="02070309020205020404" pitchFamily="49" charset="0"/>
                <a:cs typeface="Courier New" panose="02070309020205020404" pitchFamily="49" charset="0"/>
              </a:rPr>
              <a:t>de,en-US;q</a:t>
            </a:r>
            <a:r>
              <a:rPr lang="fr-FR" sz="1200" dirty="0">
                <a:latin typeface="Courier New" panose="02070309020205020404" pitchFamily="49" charset="0"/>
                <a:cs typeface="Courier New" panose="02070309020205020404" pitchFamily="49" charset="0"/>
              </a:rPr>
              <a:t>=0.7,en;q=0.3</a:t>
            </a:r>
          </a:p>
          <a:p>
            <a:endParaRPr lang="de-DE" sz="1200" dirty="0">
              <a:latin typeface="Courier New" panose="02070309020205020404" pitchFamily="49" charset="0"/>
              <a:cs typeface="Courier New" panose="02070309020205020404" pitchFamily="49" charset="0"/>
            </a:endParaRPr>
          </a:p>
        </p:txBody>
      </p:sp>
      <p:sp>
        <p:nvSpPr>
          <p:cNvPr id="5" name="Rechteck 4"/>
          <p:cNvSpPr/>
          <p:nvPr/>
        </p:nvSpPr>
        <p:spPr>
          <a:xfrm>
            <a:off x="2423592" y="4077072"/>
            <a:ext cx="7344816" cy="2308324"/>
          </a:xfrm>
          <a:prstGeom prst="rect">
            <a:avLst/>
          </a:prstGeom>
          <a:ln w="6350">
            <a:solidFill>
              <a:srgbClr val="C00000"/>
            </a:solidFill>
            <a:prstDash val="dash"/>
          </a:ln>
        </p:spPr>
        <p:txBody>
          <a:bodyPr wrap="square">
            <a:spAutoFit/>
          </a:bodyPr>
          <a:lstStyle/>
          <a:p>
            <a:r>
              <a:rPr lang="fr-FR" sz="1200" dirty="0">
                <a:latin typeface="Courier New" panose="02070309020205020404" pitchFamily="49" charset="0"/>
                <a:cs typeface="Courier New" panose="02070309020205020404" pitchFamily="49" charset="0"/>
              </a:rPr>
              <a:t>HTTP/1.1 </a:t>
            </a:r>
            <a:r>
              <a:rPr lang="fr-FR" sz="1200" b="1" dirty="0">
                <a:latin typeface="Courier New" panose="02070309020205020404" pitchFamily="49" charset="0"/>
                <a:cs typeface="Courier New" panose="02070309020205020404" pitchFamily="49" charset="0"/>
              </a:rPr>
              <a:t>200</a:t>
            </a:r>
            <a:r>
              <a:rPr lang="fr-FR" sz="1200" dirty="0">
                <a:latin typeface="Courier New" panose="02070309020205020404" pitchFamily="49" charset="0"/>
                <a:cs typeface="Courier New" panose="02070309020205020404" pitchFamily="49" charset="0"/>
              </a:rPr>
              <a:t> OK</a:t>
            </a:r>
          </a:p>
          <a:p>
            <a:r>
              <a:rPr lang="fr-FR" sz="1200" dirty="0">
                <a:latin typeface="Courier New" panose="02070309020205020404" pitchFamily="49" charset="0"/>
                <a:cs typeface="Courier New" panose="02070309020205020404" pitchFamily="49" charset="0"/>
              </a:rPr>
              <a:t>Date: Mon, 23 May 2017 22:38:34 GMT</a:t>
            </a:r>
          </a:p>
          <a:p>
            <a:r>
              <a:rPr lang="fr-FR" sz="1200" dirty="0">
                <a:latin typeface="Courier New" panose="02070309020205020404" pitchFamily="49" charset="0"/>
                <a:cs typeface="Courier New" panose="02070309020205020404" pitchFamily="49" charset="0"/>
              </a:rPr>
              <a:t>Server: Apache/1.3.3.7 (Unix) (</a:t>
            </a:r>
            <a:r>
              <a:rPr lang="fr-FR" sz="1200" dirty="0" err="1">
                <a:latin typeface="Courier New" panose="02070309020205020404" pitchFamily="49" charset="0"/>
                <a:cs typeface="Courier New" panose="02070309020205020404" pitchFamily="49" charset="0"/>
              </a:rPr>
              <a:t>Red</a:t>
            </a:r>
            <a:r>
              <a:rPr lang="fr-FR" sz="1200" dirty="0">
                <a:latin typeface="Courier New" panose="02070309020205020404" pitchFamily="49" charset="0"/>
                <a:cs typeface="Courier New" panose="02070309020205020404" pitchFamily="49" charset="0"/>
              </a:rPr>
              <a:t>-Hat/Linux)</a:t>
            </a:r>
          </a:p>
          <a:p>
            <a:r>
              <a:rPr lang="fr-FR" sz="1200" dirty="0">
                <a:latin typeface="Courier New" panose="02070309020205020404" pitchFamily="49" charset="0"/>
                <a:cs typeface="Courier New" panose="02070309020205020404" pitchFamily="49" charset="0"/>
              </a:rPr>
              <a:t>Last-</a:t>
            </a:r>
            <a:r>
              <a:rPr lang="fr-FR" sz="1200" dirty="0" err="1">
                <a:latin typeface="Courier New" panose="02070309020205020404" pitchFamily="49" charset="0"/>
                <a:cs typeface="Courier New" panose="02070309020205020404" pitchFamily="49" charset="0"/>
              </a:rPr>
              <a:t>Modified</a:t>
            </a:r>
            <a:r>
              <a:rPr lang="fr-FR" sz="1200" dirty="0">
                <a:latin typeface="Courier New" panose="02070309020205020404" pitchFamily="49" charset="0"/>
                <a:cs typeface="Courier New" panose="02070309020205020404" pitchFamily="49" charset="0"/>
              </a:rPr>
              <a:t>: </a:t>
            </a:r>
            <a:r>
              <a:rPr lang="fr-FR" sz="1200" dirty="0" err="1">
                <a:latin typeface="Courier New" panose="02070309020205020404" pitchFamily="49" charset="0"/>
                <a:cs typeface="Courier New" panose="02070309020205020404" pitchFamily="49" charset="0"/>
              </a:rPr>
              <a:t>Wed</a:t>
            </a:r>
            <a:r>
              <a:rPr lang="fr-FR" sz="1200" dirty="0">
                <a:latin typeface="Courier New" panose="02070309020205020404" pitchFamily="49" charset="0"/>
                <a:cs typeface="Courier New" panose="02070309020205020404" pitchFamily="49" charset="0"/>
              </a:rPr>
              <a:t>, 08 Jan 2013 23:11:55 GMT</a:t>
            </a:r>
          </a:p>
          <a:p>
            <a:r>
              <a:rPr lang="fr-FR" sz="1200" dirty="0">
                <a:latin typeface="Courier New" panose="02070309020205020404" pitchFamily="49" charset="0"/>
                <a:cs typeface="Courier New" panose="02070309020205020404" pitchFamily="49" charset="0"/>
              </a:rPr>
              <a:t>Content-Type: </a:t>
            </a:r>
            <a:r>
              <a:rPr lang="fr-FR" sz="1200" dirty="0" err="1">
                <a:latin typeface="Courier New" panose="02070309020205020404" pitchFamily="49" charset="0"/>
                <a:cs typeface="Courier New" panose="02070309020205020404" pitchFamily="49" charset="0"/>
              </a:rPr>
              <a:t>text</a:t>
            </a:r>
            <a:r>
              <a:rPr lang="fr-FR" sz="1200" dirty="0">
                <a:latin typeface="Courier New" panose="02070309020205020404" pitchFamily="49" charset="0"/>
                <a:cs typeface="Courier New" panose="02070309020205020404" pitchFamily="49" charset="0"/>
              </a:rPr>
              <a:t>/html; </a:t>
            </a:r>
            <a:r>
              <a:rPr lang="fr-FR" sz="1200" dirty="0" err="1">
                <a:latin typeface="Courier New" panose="02070309020205020404" pitchFamily="49" charset="0"/>
                <a:cs typeface="Courier New" panose="02070309020205020404" pitchFamily="49" charset="0"/>
              </a:rPr>
              <a:t>charset</a:t>
            </a:r>
            <a:r>
              <a:rPr lang="fr-FR" sz="1200" dirty="0">
                <a:latin typeface="Courier New" panose="02070309020205020404" pitchFamily="49" charset="0"/>
                <a:cs typeface="Courier New" panose="02070309020205020404" pitchFamily="49" charset="0"/>
              </a:rPr>
              <a:t>=UTF-8</a:t>
            </a:r>
          </a:p>
          <a:p>
            <a:r>
              <a:rPr lang="fr-FR" sz="1200" dirty="0">
                <a:latin typeface="Courier New" panose="02070309020205020404" pitchFamily="49" charset="0"/>
                <a:cs typeface="Courier New" panose="02070309020205020404" pitchFamily="49" charset="0"/>
              </a:rPr>
              <a:t>Content-</a:t>
            </a:r>
            <a:r>
              <a:rPr lang="fr-FR" sz="1200" dirty="0" err="1">
                <a:latin typeface="Courier New" panose="02070309020205020404" pitchFamily="49" charset="0"/>
                <a:cs typeface="Courier New" panose="02070309020205020404" pitchFamily="49" charset="0"/>
              </a:rPr>
              <a:t>Length</a:t>
            </a:r>
            <a:r>
              <a:rPr lang="fr-FR" sz="1200" dirty="0">
                <a:latin typeface="Courier New" panose="02070309020205020404" pitchFamily="49" charset="0"/>
                <a:cs typeface="Courier New" panose="02070309020205020404" pitchFamily="49" charset="0"/>
              </a:rPr>
              <a:t>: 115</a:t>
            </a:r>
          </a:p>
          <a:p>
            <a:r>
              <a:rPr lang="fr-FR" sz="1200" dirty="0">
                <a:latin typeface="Courier New" panose="02070309020205020404" pitchFamily="49" charset="0"/>
                <a:cs typeface="Courier New" panose="02070309020205020404" pitchFamily="49" charset="0"/>
              </a:rPr>
              <a:t>Connection: close</a:t>
            </a:r>
          </a:p>
          <a:p>
            <a:endParaRPr lang="fr-FR" sz="1200" dirty="0">
              <a:latin typeface="Courier New" panose="02070309020205020404" pitchFamily="49" charset="0"/>
              <a:cs typeface="Courier New" panose="02070309020205020404" pitchFamily="49" charset="0"/>
            </a:endParaRPr>
          </a:p>
          <a:p>
            <a:r>
              <a:rPr lang="fr-FR" sz="1200" dirty="0">
                <a:latin typeface="Courier New" panose="02070309020205020404" pitchFamily="49" charset="0"/>
                <a:cs typeface="Courier New" panose="02070309020205020404" pitchFamily="49" charset="0"/>
              </a:rPr>
              <a:t>&lt;html&gt;&lt;</a:t>
            </a:r>
            <a:r>
              <a:rPr lang="fr-FR" sz="1200" dirty="0" err="1">
                <a:latin typeface="Courier New" panose="02070309020205020404" pitchFamily="49" charset="0"/>
                <a:cs typeface="Courier New" panose="02070309020205020404" pitchFamily="49" charset="0"/>
              </a:rPr>
              <a:t>head</a:t>
            </a:r>
            <a:r>
              <a:rPr lang="fr-FR" sz="1200" dirty="0">
                <a:latin typeface="Courier New" panose="02070309020205020404" pitchFamily="49" charset="0"/>
                <a:cs typeface="Courier New" panose="02070309020205020404" pitchFamily="49" charset="0"/>
              </a:rPr>
              <a:t>&gt;&lt;</a:t>
            </a:r>
            <a:r>
              <a:rPr lang="fr-FR" sz="1200" dirty="0" err="1">
                <a:latin typeface="Courier New" panose="02070309020205020404" pitchFamily="49" charset="0"/>
                <a:cs typeface="Courier New" panose="02070309020205020404" pitchFamily="49" charset="0"/>
              </a:rPr>
              <a:t>title</a:t>
            </a:r>
            <a:r>
              <a:rPr lang="fr-FR" sz="1200" dirty="0">
                <a:latin typeface="Courier New" panose="02070309020205020404" pitchFamily="49" charset="0"/>
                <a:cs typeface="Courier New" panose="02070309020205020404" pitchFamily="49" charset="0"/>
              </a:rPr>
              <a:t>&gt;An </a:t>
            </a:r>
            <a:r>
              <a:rPr lang="fr-FR" sz="1200" dirty="0" err="1">
                <a:latin typeface="Courier New" panose="02070309020205020404" pitchFamily="49" charset="0"/>
                <a:cs typeface="Courier New" panose="02070309020205020404" pitchFamily="49" charset="0"/>
              </a:rPr>
              <a:t>Example</a:t>
            </a:r>
            <a:r>
              <a:rPr lang="fr-FR" sz="1200" dirty="0">
                <a:latin typeface="Courier New" panose="02070309020205020404" pitchFamily="49" charset="0"/>
                <a:cs typeface="Courier New" panose="02070309020205020404" pitchFamily="49" charset="0"/>
              </a:rPr>
              <a:t> Page&lt;/</a:t>
            </a:r>
            <a:r>
              <a:rPr lang="fr-FR" sz="1200" dirty="0" err="1">
                <a:latin typeface="Courier New" panose="02070309020205020404" pitchFamily="49" charset="0"/>
                <a:cs typeface="Courier New" panose="02070309020205020404" pitchFamily="49" charset="0"/>
              </a:rPr>
              <a:t>title</a:t>
            </a:r>
            <a:r>
              <a:rPr lang="fr-FR" sz="1200" dirty="0">
                <a:latin typeface="Courier New" panose="02070309020205020404" pitchFamily="49" charset="0"/>
                <a:cs typeface="Courier New" panose="02070309020205020404" pitchFamily="49" charset="0"/>
              </a:rPr>
              <a:t>&gt;&lt;/</a:t>
            </a:r>
            <a:r>
              <a:rPr lang="fr-FR" sz="1200" dirty="0" err="1">
                <a:latin typeface="Courier New" panose="02070309020205020404" pitchFamily="49" charset="0"/>
                <a:cs typeface="Courier New" panose="02070309020205020404" pitchFamily="49" charset="0"/>
              </a:rPr>
              <a:t>head</a:t>
            </a:r>
            <a:r>
              <a:rPr lang="fr-FR" sz="1200" dirty="0">
                <a:latin typeface="Courier New" panose="02070309020205020404" pitchFamily="49" charset="0"/>
                <a:cs typeface="Courier New" panose="02070309020205020404" pitchFamily="49" charset="0"/>
              </a:rPr>
              <a:t>&gt;</a:t>
            </a:r>
          </a:p>
          <a:p>
            <a:r>
              <a:rPr lang="fr-FR" sz="1200" dirty="0">
                <a:latin typeface="Courier New" panose="02070309020205020404" pitchFamily="49" charset="0"/>
                <a:cs typeface="Courier New" panose="02070309020205020404" pitchFamily="49" charset="0"/>
              </a:rPr>
              <a:t>&lt;body&gt;</a:t>
            </a:r>
          </a:p>
          <a:p>
            <a:r>
              <a:rPr lang="fr-FR" sz="1200" dirty="0">
                <a:latin typeface="Courier New" panose="02070309020205020404" pitchFamily="49" charset="0"/>
                <a:cs typeface="Courier New" panose="02070309020205020404" pitchFamily="49" charset="0"/>
              </a:rPr>
              <a:t>  A </a:t>
            </a:r>
            <a:r>
              <a:rPr lang="fr-FR" sz="1200" dirty="0" err="1">
                <a:latin typeface="Courier New" panose="02070309020205020404" pitchFamily="49" charset="0"/>
                <a:cs typeface="Courier New" panose="02070309020205020404" pitchFamily="49" charset="0"/>
              </a:rPr>
              <a:t>very</a:t>
            </a:r>
            <a:r>
              <a:rPr lang="fr-FR" sz="1200" dirty="0">
                <a:latin typeface="Courier New" panose="02070309020205020404" pitchFamily="49" charset="0"/>
                <a:cs typeface="Courier New" panose="02070309020205020404" pitchFamily="49" charset="0"/>
              </a:rPr>
              <a:t> simple HTML document.</a:t>
            </a:r>
          </a:p>
          <a:p>
            <a:r>
              <a:rPr lang="fr-FR" sz="1200" dirty="0">
                <a:latin typeface="Courier New" panose="02070309020205020404" pitchFamily="49" charset="0"/>
                <a:cs typeface="Courier New" panose="02070309020205020404" pitchFamily="49" charset="0"/>
              </a:rPr>
              <a:t>&lt;/body&gt;&lt;/html&gt;</a:t>
            </a:r>
            <a:endParaRPr lang="de-DE" sz="1200" dirty="0">
              <a:latin typeface="Courier New" panose="02070309020205020404" pitchFamily="49" charset="0"/>
              <a:cs typeface="Courier New" panose="02070309020205020404" pitchFamily="49" charset="0"/>
            </a:endParaRPr>
          </a:p>
        </p:txBody>
      </p:sp>
      <p:sp>
        <p:nvSpPr>
          <p:cNvPr id="6" name="Text Box 6"/>
          <p:cNvSpPr txBox="1">
            <a:spLocks noChangeArrowheads="1"/>
          </p:cNvSpPr>
          <p:nvPr/>
        </p:nvSpPr>
        <p:spPr bwMode="auto">
          <a:xfrm rot="16200000">
            <a:off x="9695593" y="1928674"/>
            <a:ext cx="1164777" cy="276999"/>
          </a:xfrm>
          <a:prstGeom prst="rect">
            <a:avLst/>
          </a:prstGeom>
          <a:noFill/>
          <a:ln w="9525">
            <a:noFill/>
            <a:miter lim="800000"/>
            <a:headEnd/>
            <a:tailEnd/>
          </a:ln>
        </p:spPr>
        <p:txBody>
          <a:bodyPr wrap="square">
            <a:spAutoFit/>
          </a:bodyPr>
          <a:lstStyle/>
          <a:p>
            <a:r>
              <a:rPr lang="de-DE" sz="1200" dirty="0"/>
              <a:t>HTTP Header</a:t>
            </a:r>
          </a:p>
        </p:txBody>
      </p:sp>
      <p:sp>
        <p:nvSpPr>
          <p:cNvPr id="7" name="Text Box 6"/>
          <p:cNvSpPr txBox="1">
            <a:spLocks noChangeArrowheads="1"/>
          </p:cNvSpPr>
          <p:nvPr/>
        </p:nvSpPr>
        <p:spPr bwMode="auto">
          <a:xfrm rot="16200000">
            <a:off x="9931404" y="3033827"/>
            <a:ext cx="1008112" cy="646331"/>
          </a:xfrm>
          <a:prstGeom prst="rect">
            <a:avLst/>
          </a:prstGeom>
          <a:noFill/>
          <a:ln w="9525">
            <a:noFill/>
            <a:miter lim="800000"/>
            <a:headEnd/>
            <a:tailEnd/>
          </a:ln>
        </p:spPr>
        <p:txBody>
          <a:bodyPr wrap="square">
            <a:spAutoFit/>
          </a:bodyPr>
          <a:lstStyle/>
          <a:p>
            <a:r>
              <a:rPr lang="de-DE" sz="1200" dirty="0"/>
              <a:t>HTTP </a:t>
            </a:r>
            <a:r>
              <a:rPr lang="de-DE" sz="1200" dirty="0" smtClean="0"/>
              <a:t>Body</a:t>
            </a:r>
            <a:br>
              <a:rPr lang="de-DE" sz="1200" dirty="0" smtClean="0"/>
            </a:br>
            <a:r>
              <a:rPr lang="de-DE" sz="1200" dirty="0" smtClean="0"/>
              <a:t>Empty in </a:t>
            </a:r>
            <a:r>
              <a:rPr lang="de-DE" sz="1200" dirty="0" err="1" smtClean="0"/>
              <a:t>this</a:t>
            </a:r>
            <a:r>
              <a:rPr lang="de-DE" sz="1200" dirty="0" smtClean="0"/>
              <a:t> </a:t>
            </a:r>
            <a:r>
              <a:rPr lang="de-DE" sz="1200" dirty="0" err="1" smtClean="0"/>
              <a:t>case</a:t>
            </a:r>
            <a:r>
              <a:rPr lang="de-DE" sz="1200" dirty="0" smtClean="0"/>
              <a:t>!</a:t>
            </a:r>
            <a:endParaRPr lang="de-DE" sz="1200" dirty="0"/>
          </a:p>
        </p:txBody>
      </p:sp>
      <p:sp>
        <p:nvSpPr>
          <p:cNvPr id="8" name="Geschweifte Klammer rechts 7"/>
          <p:cNvSpPr/>
          <p:nvPr/>
        </p:nvSpPr>
        <p:spPr bwMode="auto">
          <a:xfrm>
            <a:off x="9912424" y="2132856"/>
            <a:ext cx="138554" cy="972108"/>
          </a:xfrm>
          <a:prstGeom prst="rightBrace">
            <a:avLst>
              <a:gd name="adj1" fmla="val 8333"/>
              <a:gd name="adj2" fmla="val 50000"/>
            </a:avLst>
          </a:prstGeom>
          <a:solidFill>
            <a:schemeClr val="bg1"/>
          </a:solidFill>
          <a:ln w="12700" cap="flat" cmpd="sng" algn="ctr">
            <a:solidFill>
              <a:srgbClr val="CC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de-DE" sz="1600">
              <a:latin typeface="Calibri" pitchFamily="34" charset="0"/>
            </a:endParaRPr>
          </a:p>
        </p:txBody>
      </p:sp>
      <p:sp>
        <p:nvSpPr>
          <p:cNvPr id="9" name="Geschweifte Klammer rechts 8"/>
          <p:cNvSpPr/>
          <p:nvPr/>
        </p:nvSpPr>
        <p:spPr bwMode="auto">
          <a:xfrm>
            <a:off x="9912424" y="3248235"/>
            <a:ext cx="138554" cy="504056"/>
          </a:xfrm>
          <a:prstGeom prst="rightBrace">
            <a:avLst>
              <a:gd name="adj1" fmla="val 8333"/>
              <a:gd name="adj2" fmla="val 50000"/>
            </a:avLst>
          </a:prstGeom>
          <a:solidFill>
            <a:schemeClr val="bg1"/>
          </a:solidFill>
          <a:ln w="12700" cap="flat" cmpd="sng" algn="ctr">
            <a:solidFill>
              <a:srgbClr val="CC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de-DE" sz="1600">
              <a:solidFill>
                <a:schemeClr val="tx1">
                  <a:lumMod val="50000"/>
                  <a:lumOff val="50000"/>
                </a:schemeClr>
              </a:solidFill>
              <a:latin typeface="Calibri" pitchFamily="34" charset="0"/>
            </a:endParaRPr>
          </a:p>
        </p:txBody>
      </p:sp>
      <p:sp>
        <p:nvSpPr>
          <p:cNvPr id="10" name="Text Box 6"/>
          <p:cNvSpPr txBox="1">
            <a:spLocks noChangeArrowheads="1"/>
          </p:cNvSpPr>
          <p:nvPr/>
        </p:nvSpPr>
        <p:spPr bwMode="auto">
          <a:xfrm rot="16200000">
            <a:off x="9695593" y="4448954"/>
            <a:ext cx="1164777" cy="276999"/>
          </a:xfrm>
          <a:prstGeom prst="rect">
            <a:avLst/>
          </a:prstGeom>
          <a:noFill/>
          <a:ln w="9525">
            <a:noFill/>
            <a:miter lim="800000"/>
            <a:headEnd/>
            <a:tailEnd/>
          </a:ln>
        </p:spPr>
        <p:txBody>
          <a:bodyPr wrap="square">
            <a:spAutoFit/>
          </a:bodyPr>
          <a:lstStyle/>
          <a:p>
            <a:r>
              <a:rPr lang="de-DE" sz="1200" dirty="0"/>
              <a:t>HTTP Header</a:t>
            </a:r>
          </a:p>
        </p:txBody>
      </p:sp>
      <p:sp>
        <p:nvSpPr>
          <p:cNvPr id="11" name="Text Box 6"/>
          <p:cNvSpPr txBox="1">
            <a:spLocks noChangeArrowheads="1"/>
          </p:cNvSpPr>
          <p:nvPr/>
        </p:nvSpPr>
        <p:spPr bwMode="auto">
          <a:xfrm rot="16200000">
            <a:off x="9773924" y="5738773"/>
            <a:ext cx="1008112" cy="276999"/>
          </a:xfrm>
          <a:prstGeom prst="rect">
            <a:avLst/>
          </a:prstGeom>
          <a:noFill/>
          <a:ln w="9525">
            <a:noFill/>
            <a:miter lim="800000"/>
            <a:headEnd/>
            <a:tailEnd/>
          </a:ln>
        </p:spPr>
        <p:txBody>
          <a:bodyPr wrap="square">
            <a:spAutoFit/>
          </a:bodyPr>
          <a:lstStyle/>
          <a:p>
            <a:r>
              <a:rPr lang="de-DE" sz="1200" dirty="0"/>
              <a:t>HTTP Body</a:t>
            </a:r>
          </a:p>
        </p:txBody>
      </p:sp>
      <p:sp>
        <p:nvSpPr>
          <p:cNvPr id="12" name="Geschweifte Klammer rechts 11"/>
          <p:cNvSpPr/>
          <p:nvPr/>
        </p:nvSpPr>
        <p:spPr bwMode="auto">
          <a:xfrm>
            <a:off x="9912424" y="4184339"/>
            <a:ext cx="138554" cy="1046895"/>
          </a:xfrm>
          <a:prstGeom prst="rightBrace">
            <a:avLst>
              <a:gd name="adj1" fmla="val 8333"/>
              <a:gd name="adj2" fmla="val 50000"/>
            </a:avLst>
          </a:prstGeom>
          <a:solidFill>
            <a:schemeClr val="bg1"/>
          </a:solidFill>
          <a:ln w="12700" cap="flat" cmpd="sng" algn="ctr">
            <a:solidFill>
              <a:srgbClr val="CC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de-DE" sz="1600">
              <a:latin typeface="Calibri" pitchFamily="34" charset="0"/>
            </a:endParaRPr>
          </a:p>
        </p:txBody>
      </p:sp>
      <p:sp>
        <p:nvSpPr>
          <p:cNvPr id="13" name="Geschweifte Klammer rechts 12"/>
          <p:cNvSpPr/>
          <p:nvPr/>
        </p:nvSpPr>
        <p:spPr bwMode="auto">
          <a:xfrm>
            <a:off x="9912424" y="5589240"/>
            <a:ext cx="138554" cy="796156"/>
          </a:xfrm>
          <a:prstGeom prst="rightBrace">
            <a:avLst>
              <a:gd name="adj1" fmla="val 8333"/>
              <a:gd name="adj2" fmla="val 50000"/>
            </a:avLst>
          </a:prstGeom>
          <a:solidFill>
            <a:schemeClr val="bg1"/>
          </a:solidFill>
          <a:ln w="12700" cap="flat" cmpd="sng" algn="ctr">
            <a:solidFill>
              <a:srgbClr val="CC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de-DE" sz="1600">
              <a:latin typeface="Calibri" pitchFamily="34" charset="0"/>
            </a:endParaRPr>
          </a:p>
        </p:txBody>
      </p:sp>
      <p:sp>
        <p:nvSpPr>
          <p:cNvPr id="14" name="Pfeil nach rechts 13"/>
          <p:cNvSpPr/>
          <p:nvPr/>
        </p:nvSpPr>
        <p:spPr bwMode="auto">
          <a:xfrm>
            <a:off x="1929714" y="3104964"/>
            <a:ext cx="326576" cy="240214"/>
          </a:xfrm>
          <a:prstGeom prst="rightArrow">
            <a:avLst/>
          </a:prstGeom>
          <a:solidFill>
            <a:srgbClr val="CC0000"/>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de-DE" sz="1600">
              <a:latin typeface="Calibri" pitchFamily="34" charset="0"/>
            </a:endParaRPr>
          </a:p>
        </p:txBody>
      </p:sp>
      <p:sp>
        <p:nvSpPr>
          <p:cNvPr id="16" name="Rectangle 1"/>
          <p:cNvSpPr>
            <a:spLocks noChangeArrowheads="1"/>
          </p:cNvSpPr>
          <p:nvPr/>
        </p:nvSpPr>
        <p:spPr bwMode="auto">
          <a:xfrm>
            <a:off x="6720935" y="111698"/>
            <a:ext cx="3946549" cy="707886"/>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lvl="0"/>
            <a:r>
              <a:rPr lang="de-DE" altLang="de-DE" sz="1000" dirty="0" err="1">
                <a:latin typeface="Arial Unicode MS" pitchFamily="34" charset="-128"/>
                <a:cs typeface="Arial" pitchFamily="34" charset="0"/>
              </a:rPr>
              <a:t>Many</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of</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the</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request</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header</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fields</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for</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proactive</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negotiation</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use</a:t>
            </a:r>
            <a:r>
              <a:rPr lang="de-DE" altLang="de-DE" sz="1000" dirty="0">
                <a:latin typeface="Arial Unicode MS" pitchFamily="34" charset="-128"/>
                <a:cs typeface="Arial" pitchFamily="34" charset="0"/>
              </a:rPr>
              <a:t> a </a:t>
            </a:r>
            <a:r>
              <a:rPr lang="de-DE" altLang="de-DE" sz="1000" dirty="0" err="1">
                <a:latin typeface="Arial Unicode MS" pitchFamily="34" charset="-128"/>
                <a:cs typeface="Arial" pitchFamily="34" charset="0"/>
              </a:rPr>
              <a:t>common</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parameter</a:t>
            </a:r>
            <a:r>
              <a:rPr lang="de-DE" altLang="de-DE" sz="1000" dirty="0">
                <a:latin typeface="Arial Unicode MS" pitchFamily="34" charset="-128"/>
                <a:cs typeface="Arial" pitchFamily="34" charset="0"/>
              </a:rPr>
              <a:t> […] "q", </a:t>
            </a:r>
            <a:r>
              <a:rPr lang="de-DE" altLang="de-DE" sz="1000" dirty="0" err="1">
                <a:latin typeface="Arial Unicode MS" pitchFamily="34" charset="-128"/>
                <a:cs typeface="Arial" pitchFamily="34" charset="0"/>
              </a:rPr>
              <a:t>to</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assign</a:t>
            </a:r>
            <a:r>
              <a:rPr lang="de-DE" altLang="de-DE" sz="1000" dirty="0">
                <a:latin typeface="Arial Unicode MS" pitchFamily="34" charset="-128"/>
                <a:cs typeface="Arial" pitchFamily="34" charset="0"/>
              </a:rPr>
              <a:t> a relative "</a:t>
            </a:r>
            <a:r>
              <a:rPr lang="de-DE" altLang="de-DE" sz="1000" dirty="0" err="1">
                <a:latin typeface="Arial Unicode MS" pitchFamily="34" charset="-128"/>
                <a:cs typeface="Arial" pitchFamily="34" charset="0"/>
              </a:rPr>
              <a:t>weight</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to</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the</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preference</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for</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that</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associated</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kind</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of</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content</a:t>
            </a:r>
            <a:r>
              <a:rPr lang="de-DE" altLang="de-DE" sz="1000" dirty="0">
                <a:latin typeface="Arial Unicode MS" pitchFamily="34" charset="-128"/>
                <a:cs typeface="Arial" pitchFamily="34" charset="0"/>
              </a:rPr>
              <a:t>.</a:t>
            </a:r>
            <a:r>
              <a:rPr lang="de-DE" altLang="de-DE" sz="1000" dirty="0">
                <a:latin typeface="Arial" pitchFamily="34" charset="0"/>
                <a:cs typeface="Arial" pitchFamily="34" charset="0"/>
              </a:rPr>
              <a:t> </a:t>
            </a:r>
            <a:br>
              <a:rPr lang="de-DE" altLang="de-DE" sz="1000" dirty="0">
                <a:latin typeface="Arial" pitchFamily="34" charset="0"/>
                <a:cs typeface="Arial" pitchFamily="34" charset="0"/>
              </a:rPr>
            </a:br>
            <a:r>
              <a:rPr lang="de-DE" altLang="de-DE" sz="1000" dirty="0">
                <a:latin typeface="Arial" pitchFamily="34" charset="0"/>
                <a:cs typeface="Arial" pitchFamily="34" charset="0"/>
              </a:rPr>
              <a:t>https</a:t>
            </a:r>
            <a:r>
              <a:rPr lang="de-DE" altLang="de-DE" sz="900" dirty="0">
                <a:latin typeface="Arial" pitchFamily="34" charset="0"/>
                <a:cs typeface="Arial" pitchFamily="34" charset="0"/>
              </a:rPr>
              <a:t>://tools.ietf.org/html/rfc7231#section-5.3.1</a:t>
            </a:r>
            <a:endParaRPr lang="de-DE" altLang="de-DE" sz="1000" dirty="0">
              <a:latin typeface="Arial" pitchFamily="34" charset="0"/>
              <a:cs typeface="Arial" pitchFamily="34" charset="0"/>
            </a:endParaRPr>
          </a:p>
        </p:txBody>
      </p:sp>
      <p:cxnSp>
        <p:nvCxnSpPr>
          <p:cNvPr id="17" name="Gerade Verbindung mit Pfeil 16"/>
          <p:cNvCxnSpPr/>
          <p:nvPr/>
        </p:nvCxnSpPr>
        <p:spPr bwMode="auto">
          <a:xfrm flipH="1">
            <a:off x="7824192" y="836713"/>
            <a:ext cx="216024" cy="1812849"/>
          </a:xfrm>
          <a:prstGeom prst="straightConnector1">
            <a:avLst/>
          </a:prstGeom>
          <a:solidFill>
            <a:schemeClr val="bg1"/>
          </a:solidFill>
          <a:ln w="19050" cap="flat" cmpd="sng" algn="ctr">
            <a:solidFill>
              <a:srgbClr val="C00000"/>
            </a:solidFill>
            <a:prstDash val="solid"/>
            <a:round/>
            <a:headEnd type="none" w="med" len="med"/>
            <a:tailEnd type="arrow"/>
          </a:ln>
          <a:effectLst/>
        </p:spPr>
      </p:cxnSp>
      <p:sp>
        <p:nvSpPr>
          <p:cNvPr id="18" name="Rechteck 17"/>
          <p:cNvSpPr/>
          <p:nvPr/>
        </p:nvSpPr>
        <p:spPr>
          <a:xfrm>
            <a:off x="4727848" y="3501008"/>
            <a:ext cx="4572000" cy="553998"/>
          </a:xfrm>
          <a:prstGeom prst="rect">
            <a:avLst/>
          </a:prstGeom>
        </p:spPr>
        <p:txBody>
          <a:bodyPr>
            <a:spAutoFit/>
          </a:bodyPr>
          <a:lstStyle/>
          <a:p>
            <a:r>
              <a:rPr lang="en-US" sz="1000" dirty="0">
                <a:latin typeface="Arial Unicode MS" pitchFamily="34" charset="-128"/>
                <a:cs typeface="Arial" pitchFamily="34" charset="0"/>
              </a:rPr>
              <a:t>The Accept-Language request-header field is similar to Accept, but restricts the set of natural languages that are preferred as a response to the request.</a:t>
            </a:r>
            <a:r>
              <a:rPr lang="en-US" sz="900" dirty="0">
                <a:latin typeface="Arial Unicode MS" pitchFamily="34" charset="-128"/>
                <a:cs typeface="Arial" pitchFamily="34" charset="0"/>
              </a:rPr>
              <a:t/>
            </a:r>
            <a:br>
              <a:rPr lang="en-US" sz="900" dirty="0">
                <a:latin typeface="Arial Unicode MS" pitchFamily="34" charset="-128"/>
                <a:cs typeface="Arial" pitchFamily="34" charset="0"/>
              </a:rPr>
            </a:br>
            <a:r>
              <a:rPr lang="en-US" sz="900" dirty="0">
                <a:latin typeface="Arial Unicode MS" pitchFamily="34" charset="-128"/>
                <a:cs typeface="Arial" pitchFamily="34" charset="0"/>
              </a:rPr>
              <a:t>https://www.w3.org/Protocols/rfc2616/rfc2616-sec14.html#sec14.4</a:t>
            </a:r>
            <a:endParaRPr lang="de-DE" sz="1000" dirty="0">
              <a:latin typeface="Arial Unicode MS" pitchFamily="34" charset="-128"/>
              <a:cs typeface="Arial" pitchFamily="34" charset="0"/>
            </a:endParaRPr>
          </a:p>
        </p:txBody>
      </p:sp>
      <p:cxnSp>
        <p:nvCxnSpPr>
          <p:cNvPr id="19" name="Gerade Verbindung mit Pfeil 18"/>
          <p:cNvCxnSpPr/>
          <p:nvPr/>
        </p:nvCxnSpPr>
        <p:spPr bwMode="auto">
          <a:xfrm flipH="1" flipV="1">
            <a:off x="5159896" y="3219074"/>
            <a:ext cx="1152128" cy="281934"/>
          </a:xfrm>
          <a:prstGeom prst="straightConnector1">
            <a:avLst/>
          </a:prstGeom>
          <a:solidFill>
            <a:schemeClr val="bg1"/>
          </a:solidFill>
          <a:ln w="19050" cap="flat" cmpd="sng" algn="ctr">
            <a:solidFill>
              <a:srgbClr val="C00000"/>
            </a:solidFill>
            <a:prstDash val="solid"/>
            <a:round/>
            <a:headEnd type="none" w="med" len="med"/>
            <a:tailEnd type="arrow"/>
          </a:ln>
          <a:effectLst/>
        </p:spPr>
      </p:cxnSp>
      <p:sp>
        <p:nvSpPr>
          <p:cNvPr id="20" name="Textfeld 19"/>
          <p:cNvSpPr txBox="1"/>
          <p:nvPr/>
        </p:nvSpPr>
        <p:spPr>
          <a:xfrm>
            <a:off x="833120" y="2834352"/>
            <a:ext cx="906904" cy="523220"/>
          </a:xfrm>
          <a:prstGeom prst="rect">
            <a:avLst/>
          </a:prstGeom>
          <a:noFill/>
        </p:spPr>
        <p:txBody>
          <a:bodyPr wrap="square" rtlCol="0">
            <a:spAutoFit/>
          </a:bodyPr>
          <a:lstStyle/>
          <a:p>
            <a:pPr algn="ctr"/>
            <a:r>
              <a:rPr lang="de-DE" sz="1400" dirty="0">
                <a:solidFill>
                  <a:srgbClr val="FF0000"/>
                </a:solidFill>
              </a:rPr>
              <a:t>Empty </a:t>
            </a:r>
            <a:br>
              <a:rPr lang="de-DE" sz="1400" dirty="0">
                <a:solidFill>
                  <a:srgbClr val="FF0000"/>
                </a:solidFill>
              </a:rPr>
            </a:br>
            <a:r>
              <a:rPr lang="de-DE" sz="1400" dirty="0" err="1">
                <a:solidFill>
                  <a:srgbClr val="FF0000"/>
                </a:solidFill>
              </a:rPr>
              <a:t>line</a:t>
            </a:r>
            <a:endParaRPr lang="de-DE" sz="1400" dirty="0">
              <a:solidFill>
                <a:srgbClr val="FF0000"/>
              </a:solidFill>
            </a:endParaRPr>
          </a:p>
        </p:txBody>
      </p:sp>
      <p:sp>
        <p:nvSpPr>
          <p:cNvPr id="22" name="Textfeld 21"/>
          <p:cNvSpPr txBox="1"/>
          <p:nvPr/>
        </p:nvSpPr>
        <p:spPr>
          <a:xfrm>
            <a:off x="968185" y="5138115"/>
            <a:ext cx="819975" cy="523220"/>
          </a:xfrm>
          <a:prstGeom prst="rect">
            <a:avLst/>
          </a:prstGeom>
          <a:noFill/>
        </p:spPr>
        <p:txBody>
          <a:bodyPr wrap="square" rtlCol="0">
            <a:spAutoFit/>
          </a:bodyPr>
          <a:lstStyle/>
          <a:p>
            <a:pPr algn="ctr"/>
            <a:r>
              <a:rPr lang="de-DE" sz="1400" dirty="0">
                <a:solidFill>
                  <a:srgbClr val="FF0000"/>
                </a:solidFill>
              </a:rPr>
              <a:t>Empty </a:t>
            </a:r>
            <a:br>
              <a:rPr lang="de-DE" sz="1400" dirty="0">
                <a:solidFill>
                  <a:srgbClr val="FF0000"/>
                </a:solidFill>
              </a:rPr>
            </a:br>
            <a:r>
              <a:rPr lang="de-DE" sz="1400" dirty="0" err="1">
                <a:solidFill>
                  <a:srgbClr val="FF0000"/>
                </a:solidFill>
              </a:rPr>
              <a:t>line</a:t>
            </a:r>
            <a:endParaRPr lang="de-DE" sz="1400" dirty="0">
              <a:solidFill>
                <a:srgbClr val="FF0000"/>
              </a:solidFill>
            </a:endParaRPr>
          </a:p>
        </p:txBody>
      </p:sp>
      <p:sp>
        <p:nvSpPr>
          <p:cNvPr id="23" name="Rechteck 22"/>
          <p:cNvSpPr/>
          <p:nvPr/>
        </p:nvSpPr>
        <p:spPr>
          <a:xfrm>
            <a:off x="4163253" y="1295005"/>
            <a:ext cx="3413114" cy="400110"/>
          </a:xfrm>
          <a:prstGeom prst="rect">
            <a:avLst/>
          </a:prstGeom>
        </p:spPr>
        <p:txBody>
          <a:bodyPr wrap="none">
            <a:spAutoFit/>
          </a:bodyPr>
          <a:lstStyle/>
          <a:p>
            <a:r>
              <a:rPr lang="de-DE" sz="1000" dirty="0">
                <a:latin typeface="Arial Unicode MS" pitchFamily="34" charset="-128"/>
                <a:cs typeface="Arial" pitchFamily="34" charset="0"/>
              </a:rPr>
              <a:t>URL Size (</a:t>
            </a:r>
            <a:r>
              <a:rPr lang="de-DE" sz="1000" dirty="0" err="1">
                <a:latin typeface="Arial Unicode MS" pitchFamily="34" charset="-128"/>
                <a:cs typeface="Arial" pitchFamily="34" charset="0"/>
              </a:rPr>
              <a:t>length</a:t>
            </a:r>
            <a:r>
              <a:rPr lang="de-DE" sz="1000" dirty="0">
                <a:latin typeface="Arial Unicode MS" pitchFamily="34" charset="-128"/>
                <a:cs typeface="Arial" pitchFamily="34" charset="0"/>
              </a:rPr>
              <a:t> </a:t>
            </a:r>
            <a:r>
              <a:rPr lang="de-DE" sz="1000" dirty="0" err="1">
                <a:latin typeface="Arial Unicode MS" pitchFamily="34" charset="-128"/>
                <a:cs typeface="Arial" pitchFamily="34" charset="0"/>
              </a:rPr>
              <a:t>of</a:t>
            </a:r>
            <a:r>
              <a:rPr lang="de-DE" sz="1000" dirty="0">
                <a:latin typeface="Arial Unicode MS" pitchFamily="34" charset="-128"/>
                <a:cs typeface="Arial" pitchFamily="34" charset="0"/>
              </a:rPr>
              <a:t> </a:t>
            </a:r>
            <a:r>
              <a:rPr lang="de-DE" sz="1000" dirty="0" err="1">
                <a:latin typeface="Arial Unicode MS" pitchFamily="34" charset="-128"/>
                <a:cs typeface="Arial" pitchFamily="34" charset="0"/>
              </a:rPr>
              <a:t>query</a:t>
            </a:r>
            <a:r>
              <a:rPr lang="de-DE" sz="1000" dirty="0">
                <a:latin typeface="Arial Unicode MS" pitchFamily="34" charset="-128"/>
                <a:cs typeface="Arial" pitchFamily="34" charset="0"/>
              </a:rPr>
              <a:t> </a:t>
            </a:r>
            <a:r>
              <a:rPr lang="de-DE" sz="1000" dirty="0" err="1">
                <a:latin typeface="Arial Unicode MS" pitchFamily="34" charset="-128"/>
                <a:cs typeface="Arial" pitchFamily="34" charset="0"/>
              </a:rPr>
              <a:t>string</a:t>
            </a:r>
            <a:r>
              <a:rPr lang="de-DE" sz="1000" dirty="0">
                <a:latin typeface="Arial Unicode MS" pitchFamily="34" charset="-128"/>
                <a:cs typeface="Arial" pitchFamily="34" charset="0"/>
              </a:rPr>
              <a:t>) limited due </a:t>
            </a:r>
            <a:br>
              <a:rPr lang="de-DE" sz="1000" dirty="0">
                <a:latin typeface="Arial Unicode MS" pitchFamily="34" charset="-128"/>
                <a:cs typeface="Arial" pitchFamily="34" charset="0"/>
              </a:rPr>
            </a:br>
            <a:r>
              <a:rPr lang="de-DE" sz="1000" dirty="0" err="1">
                <a:latin typeface="Arial Unicode MS" pitchFamily="34" charset="-128"/>
                <a:cs typeface="Arial" pitchFamily="34" charset="0"/>
              </a:rPr>
              <a:t>to</a:t>
            </a:r>
            <a:r>
              <a:rPr lang="de-DE" sz="1000" dirty="0">
                <a:latin typeface="Arial Unicode MS" pitchFamily="34" charset="-128"/>
                <a:cs typeface="Arial" pitchFamily="34" charset="0"/>
              </a:rPr>
              <a:t> client-</a:t>
            </a:r>
            <a:r>
              <a:rPr lang="de-DE" sz="1000" dirty="0" err="1">
                <a:latin typeface="Arial Unicode MS" pitchFamily="34" charset="-128"/>
                <a:cs typeface="Arial" pitchFamily="34" charset="0"/>
              </a:rPr>
              <a:t>side</a:t>
            </a:r>
            <a:r>
              <a:rPr lang="de-DE" sz="1000" dirty="0">
                <a:latin typeface="Arial Unicode MS" pitchFamily="34" charset="-128"/>
                <a:cs typeface="Arial" pitchFamily="34" charset="0"/>
              </a:rPr>
              <a:t>/server-</a:t>
            </a:r>
            <a:r>
              <a:rPr lang="de-DE" sz="1000" dirty="0" err="1">
                <a:latin typeface="Arial Unicode MS" pitchFamily="34" charset="-128"/>
                <a:cs typeface="Arial" pitchFamily="34" charset="0"/>
              </a:rPr>
              <a:t>side</a:t>
            </a:r>
            <a:r>
              <a:rPr lang="de-DE" sz="1000" dirty="0">
                <a:latin typeface="Arial Unicode MS" pitchFamily="34" charset="-128"/>
                <a:cs typeface="Arial" pitchFamily="34" charset="0"/>
              </a:rPr>
              <a:t> </a:t>
            </a:r>
            <a:r>
              <a:rPr lang="de-DE" sz="1000" dirty="0" err="1">
                <a:latin typeface="Arial Unicode MS" pitchFamily="34" charset="-128"/>
                <a:cs typeface="Arial" pitchFamily="34" charset="0"/>
              </a:rPr>
              <a:t>restrictions</a:t>
            </a:r>
            <a:r>
              <a:rPr lang="de-DE" sz="1000" dirty="0">
                <a:latin typeface="Arial Unicode MS" pitchFamily="34" charset="-128"/>
                <a:cs typeface="Arial" pitchFamily="34" charset="0"/>
              </a:rPr>
              <a:t>, i.e. 2048 </a:t>
            </a:r>
            <a:r>
              <a:rPr lang="de-DE" sz="1000" dirty="0" err="1">
                <a:latin typeface="Arial Unicode MS" pitchFamily="34" charset="-128"/>
                <a:cs typeface="Arial" pitchFamily="34" charset="0"/>
              </a:rPr>
              <a:t>characters</a:t>
            </a:r>
            <a:endParaRPr lang="de-DE" sz="1000" dirty="0">
              <a:latin typeface="Arial Unicode MS" pitchFamily="34" charset="-128"/>
              <a:cs typeface="Arial" pitchFamily="34" charset="0"/>
            </a:endParaRPr>
          </a:p>
        </p:txBody>
      </p:sp>
      <p:cxnSp>
        <p:nvCxnSpPr>
          <p:cNvPr id="24" name="Gerade Verbindung mit Pfeil 23"/>
          <p:cNvCxnSpPr/>
          <p:nvPr/>
        </p:nvCxnSpPr>
        <p:spPr bwMode="auto">
          <a:xfrm flipH="1">
            <a:off x="4055242" y="1743136"/>
            <a:ext cx="456583" cy="324036"/>
          </a:xfrm>
          <a:prstGeom prst="straightConnector1">
            <a:avLst/>
          </a:prstGeom>
          <a:solidFill>
            <a:schemeClr val="bg1"/>
          </a:solidFill>
          <a:ln w="19050" cap="flat" cmpd="sng" algn="ctr">
            <a:solidFill>
              <a:srgbClr val="C00000"/>
            </a:solidFill>
            <a:prstDash val="solid"/>
            <a:round/>
            <a:headEnd type="none" w="med" len="med"/>
            <a:tailEnd type="arrow"/>
          </a:ln>
          <a:effectLst/>
        </p:spPr>
      </p:cxnSp>
      <p:sp>
        <p:nvSpPr>
          <p:cNvPr id="25" name="Pfeil nach rechts 24"/>
          <p:cNvSpPr/>
          <p:nvPr/>
        </p:nvSpPr>
        <p:spPr bwMode="auto">
          <a:xfrm>
            <a:off x="1881421" y="5342391"/>
            <a:ext cx="326576" cy="240214"/>
          </a:xfrm>
          <a:prstGeom prst="rightArrow">
            <a:avLst/>
          </a:prstGeom>
          <a:solidFill>
            <a:srgbClr val="CC0000"/>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de-DE" sz="1600">
              <a:latin typeface="Calibri" pitchFamily="34" charset="0"/>
            </a:endParaRPr>
          </a:p>
        </p:txBody>
      </p:sp>
      <p:sp>
        <p:nvSpPr>
          <p:cNvPr id="15" name="Rechteck 14"/>
          <p:cNvSpPr/>
          <p:nvPr/>
        </p:nvSpPr>
        <p:spPr>
          <a:xfrm>
            <a:off x="2915327" y="3648275"/>
            <a:ext cx="1105944" cy="276999"/>
          </a:xfrm>
          <a:prstGeom prst="rect">
            <a:avLst/>
          </a:prstGeom>
        </p:spPr>
        <p:txBody>
          <a:bodyPr wrap="none">
            <a:spAutoFit/>
          </a:bodyPr>
          <a:lstStyle/>
          <a:p>
            <a:r>
              <a:rPr lang="de-DE" sz="1200" dirty="0"/>
              <a:t>Content-Type</a:t>
            </a:r>
            <a:endParaRPr lang="de-DE" dirty="0"/>
          </a:p>
        </p:txBody>
      </p:sp>
      <p:cxnSp>
        <p:nvCxnSpPr>
          <p:cNvPr id="26" name="Gerade Verbindung mit Pfeil 25"/>
          <p:cNvCxnSpPr/>
          <p:nvPr/>
        </p:nvCxnSpPr>
        <p:spPr bwMode="auto">
          <a:xfrm flipV="1">
            <a:off x="3425026" y="2852936"/>
            <a:ext cx="320536" cy="578614"/>
          </a:xfrm>
          <a:prstGeom prst="straightConnector1">
            <a:avLst/>
          </a:prstGeom>
          <a:solidFill>
            <a:schemeClr val="bg1"/>
          </a:solidFill>
          <a:ln w="1905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58336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Outline</a:t>
            </a:r>
            <a:endParaRPr lang="de-DE" dirty="0"/>
          </a:p>
        </p:txBody>
      </p:sp>
      <p:sp>
        <p:nvSpPr>
          <p:cNvPr id="3" name="Inhaltsplatzhalter 2"/>
          <p:cNvSpPr>
            <a:spLocks noGrp="1"/>
          </p:cNvSpPr>
          <p:nvPr>
            <p:ph idx="1"/>
          </p:nvPr>
        </p:nvSpPr>
        <p:spPr/>
        <p:txBody>
          <a:bodyPr/>
          <a:lstStyle/>
          <a:p>
            <a:r>
              <a:rPr lang="en-US" dirty="0" smtClean="0"/>
              <a:t>Introduction and fundamental concepts</a:t>
            </a:r>
          </a:p>
          <a:p>
            <a:pPr lvl="1"/>
            <a:r>
              <a:rPr lang="en-US" dirty="0" smtClean="0"/>
              <a:t>Client-Server-Architecture</a:t>
            </a:r>
          </a:p>
          <a:p>
            <a:pPr lvl="1"/>
            <a:r>
              <a:rPr lang="en-US" dirty="0" smtClean="0"/>
              <a:t>URI and URL</a:t>
            </a:r>
          </a:p>
          <a:p>
            <a:pPr lvl="1"/>
            <a:r>
              <a:rPr lang="en-US" dirty="0" smtClean="0"/>
              <a:t>HTTP: Operations, Status Codes</a:t>
            </a:r>
          </a:p>
          <a:p>
            <a:pPr lvl="1"/>
            <a:r>
              <a:rPr lang="en-US" dirty="0" smtClean="0"/>
              <a:t>REST</a:t>
            </a:r>
          </a:p>
          <a:p>
            <a:pPr lvl="1"/>
            <a:r>
              <a:rPr lang="en-US" dirty="0" smtClean="0"/>
              <a:t>Content-Type</a:t>
            </a:r>
          </a:p>
          <a:p>
            <a:pPr lvl="1"/>
            <a:r>
              <a:rPr lang="en-US" dirty="0" smtClean="0"/>
              <a:t>Encoding: XML, GML, JSON, YAML</a:t>
            </a:r>
          </a:p>
          <a:p>
            <a:r>
              <a:rPr lang="en-US" dirty="0" smtClean="0"/>
              <a:t>The traditional approach: WFS as an example</a:t>
            </a:r>
          </a:p>
          <a:p>
            <a:r>
              <a:rPr lang="en-US" dirty="0" smtClean="0"/>
              <a:t>The Open </a:t>
            </a:r>
            <a:r>
              <a:rPr lang="en-US" dirty="0"/>
              <a:t>API Approach: The </a:t>
            </a:r>
            <a:r>
              <a:rPr lang="en-US" dirty="0" smtClean="0"/>
              <a:t>Features API, basics, examples</a:t>
            </a:r>
          </a:p>
          <a:p>
            <a:r>
              <a:rPr lang="en-US" dirty="0" smtClean="0"/>
              <a:t>Summary</a:t>
            </a:r>
            <a:endParaRPr lang="de-DE" dirty="0"/>
          </a:p>
        </p:txBody>
      </p:sp>
    </p:spTree>
    <p:extLst>
      <p:ext uri="{BB962C8B-B14F-4D97-AF65-F5344CB8AC3E}">
        <p14:creationId xmlns:p14="http://schemas.microsoft.com/office/powerpoint/2010/main" val="839267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POST-Request</a:t>
            </a:r>
            <a:endParaRPr lang="de-DE" dirty="0"/>
          </a:p>
        </p:txBody>
      </p:sp>
      <p:sp>
        <p:nvSpPr>
          <p:cNvPr id="3" name="Inhaltsplatzhalter 2"/>
          <p:cNvSpPr>
            <a:spLocks noGrp="1"/>
          </p:cNvSpPr>
          <p:nvPr>
            <p:ph idx="1"/>
          </p:nvPr>
        </p:nvSpPr>
        <p:spPr/>
        <p:txBody>
          <a:bodyPr/>
          <a:lstStyle/>
          <a:p>
            <a:r>
              <a:rPr lang="de-DE" dirty="0" smtClean="0"/>
              <a:t>POST Request</a:t>
            </a:r>
          </a:p>
          <a:p>
            <a:endParaRPr lang="de-DE" dirty="0"/>
          </a:p>
          <a:p>
            <a:endParaRPr lang="de-DE" dirty="0" smtClean="0"/>
          </a:p>
          <a:p>
            <a:endParaRPr lang="de-DE" dirty="0"/>
          </a:p>
          <a:p>
            <a:endParaRPr lang="de-DE" dirty="0" smtClean="0"/>
          </a:p>
          <a:p>
            <a:endParaRPr lang="de-DE" dirty="0"/>
          </a:p>
        </p:txBody>
      </p:sp>
      <p:sp>
        <p:nvSpPr>
          <p:cNvPr id="4" name="Rechteck 3"/>
          <p:cNvSpPr/>
          <p:nvPr/>
        </p:nvSpPr>
        <p:spPr>
          <a:xfrm>
            <a:off x="2423592" y="2132857"/>
            <a:ext cx="7344816" cy="1200329"/>
          </a:xfrm>
          <a:prstGeom prst="rect">
            <a:avLst/>
          </a:prstGeom>
          <a:ln w="6350">
            <a:solidFill>
              <a:srgbClr val="C00000"/>
            </a:solidFill>
            <a:prstDash val="dash"/>
          </a:ln>
        </p:spPr>
        <p:txBody>
          <a:bodyPr wrap="square">
            <a:spAutoFit/>
          </a:bodyPr>
          <a:lstStyle/>
          <a:p>
            <a:r>
              <a:rPr lang="de-DE" sz="1200" dirty="0">
                <a:latin typeface="Courier New" panose="02070309020205020404" pitchFamily="49" charset="0"/>
                <a:cs typeface="Courier New" panose="02070309020205020404" pitchFamily="49" charset="0"/>
              </a:rPr>
              <a:t>POST /</a:t>
            </a:r>
            <a:r>
              <a:rPr lang="de-DE" sz="1200" dirty="0" err="1">
                <a:latin typeface="Courier New" panose="02070309020205020404" pitchFamily="49" charset="0"/>
                <a:cs typeface="Courier New" panose="02070309020205020404" pitchFamily="49" charset="0"/>
              </a:rPr>
              <a:t>wiki</a:t>
            </a:r>
            <a:r>
              <a:rPr lang="de-DE" sz="1200" dirty="0">
                <a:latin typeface="Courier New" panose="02070309020205020404" pitchFamily="49" charset="0"/>
                <a:cs typeface="Courier New" panose="02070309020205020404" pitchFamily="49" charset="0"/>
              </a:rPr>
              <a:t>/</a:t>
            </a:r>
            <a:r>
              <a:rPr lang="de-DE" sz="1200" dirty="0" err="1">
                <a:latin typeface="Courier New" panose="02070309020205020404" pitchFamily="49" charset="0"/>
                <a:cs typeface="Courier New" panose="02070309020205020404" pitchFamily="49" charset="0"/>
              </a:rPr>
              <a:t>Spezial:Search</a:t>
            </a:r>
            <a:r>
              <a:rPr lang="de-DE" sz="1200" dirty="0">
                <a:latin typeface="Courier New" panose="02070309020205020404" pitchFamily="49" charset="0"/>
                <a:cs typeface="Courier New" panose="02070309020205020404" pitchFamily="49" charset="0"/>
              </a:rPr>
              <a:t> HTTP/1.1</a:t>
            </a:r>
          </a:p>
          <a:p>
            <a:r>
              <a:rPr lang="de-DE" sz="1200" dirty="0">
                <a:latin typeface="Courier New" panose="02070309020205020404" pitchFamily="49" charset="0"/>
                <a:cs typeface="Courier New" panose="02070309020205020404" pitchFamily="49" charset="0"/>
              </a:rPr>
              <a:t>Host: de.wikipedia.org</a:t>
            </a:r>
          </a:p>
          <a:p>
            <a:r>
              <a:rPr lang="de-DE" sz="1200" dirty="0">
                <a:latin typeface="Courier New" panose="02070309020205020404" pitchFamily="49" charset="0"/>
                <a:cs typeface="Courier New" panose="02070309020205020404" pitchFamily="49" charset="0"/>
              </a:rPr>
              <a:t>Content-Type: </a:t>
            </a:r>
            <a:r>
              <a:rPr lang="de-DE" sz="1200" dirty="0" err="1">
                <a:latin typeface="Courier New" panose="02070309020205020404" pitchFamily="49" charset="0"/>
                <a:cs typeface="Courier New" panose="02070309020205020404" pitchFamily="49" charset="0"/>
              </a:rPr>
              <a:t>application</a:t>
            </a:r>
            <a:r>
              <a:rPr lang="de-DE" sz="1200" dirty="0">
                <a:latin typeface="Courier New" panose="02070309020205020404" pitchFamily="49" charset="0"/>
                <a:cs typeface="Courier New" panose="02070309020205020404" pitchFamily="49" charset="0"/>
              </a:rPr>
              <a:t>/x-</a:t>
            </a:r>
            <a:r>
              <a:rPr lang="de-DE" sz="1200" dirty="0" err="1">
                <a:latin typeface="Courier New" panose="02070309020205020404" pitchFamily="49" charset="0"/>
                <a:cs typeface="Courier New" panose="02070309020205020404" pitchFamily="49" charset="0"/>
              </a:rPr>
              <a:t>www</a:t>
            </a:r>
            <a:r>
              <a:rPr lang="de-DE" sz="1200" dirty="0">
                <a:latin typeface="Courier New" panose="02070309020205020404" pitchFamily="49" charset="0"/>
                <a:cs typeface="Courier New" panose="02070309020205020404" pitchFamily="49" charset="0"/>
              </a:rPr>
              <a:t>-form-</a:t>
            </a:r>
            <a:r>
              <a:rPr lang="de-DE" sz="1200" dirty="0" err="1">
                <a:latin typeface="Courier New" panose="02070309020205020404" pitchFamily="49" charset="0"/>
                <a:cs typeface="Courier New" panose="02070309020205020404" pitchFamily="49" charset="0"/>
              </a:rPr>
              <a:t>urlencoded</a:t>
            </a:r>
            <a:endParaRPr lang="de-DE" sz="1200" dirty="0">
              <a:latin typeface="Courier New" panose="02070309020205020404" pitchFamily="49" charset="0"/>
              <a:cs typeface="Courier New" panose="02070309020205020404" pitchFamily="49" charset="0"/>
            </a:endParaRPr>
          </a:p>
          <a:p>
            <a:r>
              <a:rPr lang="de-DE" sz="1200" dirty="0">
                <a:latin typeface="Courier New" panose="02070309020205020404" pitchFamily="49" charset="0"/>
                <a:cs typeface="Courier New" panose="02070309020205020404" pitchFamily="49" charset="0"/>
              </a:rPr>
              <a:t>Content-</a:t>
            </a:r>
            <a:r>
              <a:rPr lang="de-DE" sz="1200" dirty="0" err="1">
                <a:latin typeface="Courier New" panose="02070309020205020404" pitchFamily="49" charset="0"/>
                <a:cs typeface="Courier New" panose="02070309020205020404" pitchFamily="49" charset="0"/>
              </a:rPr>
              <a:t>Length</a:t>
            </a:r>
            <a:r>
              <a:rPr lang="de-DE" sz="1200" dirty="0">
                <a:latin typeface="Courier New" panose="02070309020205020404" pitchFamily="49" charset="0"/>
                <a:cs typeface="Courier New" panose="02070309020205020404" pitchFamily="49" charset="0"/>
              </a:rPr>
              <a:t>: 22</a:t>
            </a:r>
          </a:p>
          <a:p>
            <a:endParaRPr lang="de-DE" sz="1200" dirty="0">
              <a:latin typeface="Courier New" panose="02070309020205020404" pitchFamily="49" charset="0"/>
              <a:cs typeface="Courier New" panose="02070309020205020404" pitchFamily="49" charset="0"/>
            </a:endParaRPr>
          </a:p>
          <a:p>
            <a:r>
              <a:rPr lang="de-DE" sz="1200" dirty="0" err="1">
                <a:latin typeface="Courier New" panose="02070309020205020404" pitchFamily="49" charset="0"/>
                <a:cs typeface="Courier New" panose="02070309020205020404" pitchFamily="49" charset="0"/>
              </a:rPr>
              <a:t>search</a:t>
            </a:r>
            <a:r>
              <a:rPr lang="de-DE" sz="1200" dirty="0">
                <a:latin typeface="Courier New" panose="02070309020205020404" pitchFamily="49" charset="0"/>
                <a:cs typeface="Courier New" panose="02070309020205020404" pitchFamily="49" charset="0"/>
              </a:rPr>
              <a:t>=</a:t>
            </a:r>
            <a:r>
              <a:rPr lang="de-DE" sz="1200" dirty="0" err="1">
                <a:latin typeface="Courier New" panose="02070309020205020404" pitchFamily="49" charset="0"/>
                <a:cs typeface="Courier New" panose="02070309020205020404" pitchFamily="49" charset="0"/>
              </a:rPr>
              <a:t>Stuttgart&amp;go</a:t>
            </a:r>
            <a:r>
              <a:rPr lang="de-DE" sz="1200" dirty="0">
                <a:latin typeface="Courier New" panose="02070309020205020404" pitchFamily="49" charset="0"/>
                <a:cs typeface="Courier New" panose="02070309020205020404" pitchFamily="49" charset="0"/>
              </a:rPr>
              <a:t>=Artikel</a:t>
            </a:r>
          </a:p>
        </p:txBody>
      </p:sp>
      <p:sp>
        <p:nvSpPr>
          <p:cNvPr id="7" name="Text Box 6"/>
          <p:cNvSpPr txBox="1">
            <a:spLocks noChangeArrowheads="1"/>
          </p:cNvSpPr>
          <p:nvPr/>
        </p:nvSpPr>
        <p:spPr bwMode="auto">
          <a:xfrm rot="16200000">
            <a:off x="9695593" y="1928674"/>
            <a:ext cx="1164777" cy="276999"/>
          </a:xfrm>
          <a:prstGeom prst="rect">
            <a:avLst/>
          </a:prstGeom>
          <a:noFill/>
          <a:ln w="9525">
            <a:noFill/>
            <a:miter lim="800000"/>
            <a:headEnd/>
            <a:tailEnd/>
          </a:ln>
        </p:spPr>
        <p:txBody>
          <a:bodyPr wrap="square">
            <a:spAutoFit/>
          </a:bodyPr>
          <a:lstStyle/>
          <a:p>
            <a:r>
              <a:rPr lang="de-DE" sz="1200" dirty="0"/>
              <a:t>HTTP Header</a:t>
            </a:r>
          </a:p>
        </p:txBody>
      </p:sp>
      <p:sp>
        <p:nvSpPr>
          <p:cNvPr id="8" name="Text Box 6"/>
          <p:cNvSpPr txBox="1">
            <a:spLocks noChangeArrowheads="1"/>
          </p:cNvSpPr>
          <p:nvPr/>
        </p:nvSpPr>
        <p:spPr bwMode="auto">
          <a:xfrm rot="16200000">
            <a:off x="9773924" y="2823194"/>
            <a:ext cx="1008112" cy="276999"/>
          </a:xfrm>
          <a:prstGeom prst="rect">
            <a:avLst/>
          </a:prstGeom>
          <a:noFill/>
          <a:ln w="9525">
            <a:noFill/>
            <a:miter lim="800000"/>
            <a:headEnd/>
            <a:tailEnd/>
          </a:ln>
        </p:spPr>
        <p:txBody>
          <a:bodyPr wrap="square">
            <a:spAutoFit/>
          </a:bodyPr>
          <a:lstStyle/>
          <a:p>
            <a:r>
              <a:rPr lang="de-DE" sz="1200" dirty="0"/>
              <a:t>HTTP Body</a:t>
            </a:r>
          </a:p>
        </p:txBody>
      </p:sp>
      <p:sp>
        <p:nvSpPr>
          <p:cNvPr id="10" name="Geschweifte Klammer rechts 9"/>
          <p:cNvSpPr/>
          <p:nvPr/>
        </p:nvSpPr>
        <p:spPr bwMode="auto">
          <a:xfrm>
            <a:off x="9912424" y="2132856"/>
            <a:ext cx="138554" cy="588712"/>
          </a:xfrm>
          <a:prstGeom prst="rightBrace">
            <a:avLst>
              <a:gd name="adj1" fmla="val 8333"/>
              <a:gd name="adj2" fmla="val 50000"/>
            </a:avLst>
          </a:prstGeom>
          <a:solidFill>
            <a:schemeClr val="bg1"/>
          </a:solidFill>
          <a:ln w="12700" cap="flat" cmpd="sng" algn="ctr">
            <a:solidFill>
              <a:srgbClr val="CC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de-DE" sz="1600">
              <a:latin typeface="Calibri" pitchFamily="34" charset="0"/>
            </a:endParaRPr>
          </a:p>
        </p:txBody>
      </p:sp>
      <p:sp>
        <p:nvSpPr>
          <p:cNvPr id="12" name="Geschweifte Klammer rechts 11"/>
          <p:cNvSpPr/>
          <p:nvPr/>
        </p:nvSpPr>
        <p:spPr bwMode="auto">
          <a:xfrm>
            <a:off x="9912424" y="2852936"/>
            <a:ext cx="138554" cy="504056"/>
          </a:xfrm>
          <a:prstGeom prst="rightBrace">
            <a:avLst>
              <a:gd name="adj1" fmla="val 8333"/>
              <a:gd name="adj2" fmla="val 50000"/>
            </a:avLst>
          </a:prstGeom>
          <a:solidFill>
            <a:schemeClr val="bg1"/>
          </a:solidFill>
          <a:ln w="12700" cap="flat" cmpd="sng" algn="ctr">
            <a:solidFill>
              <a:srgbClr val="CC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de-DE" sz="1600">
              <a:latin typeface="Calibri" pitchFamily="34" charset="0"/>
            </a:endParaRPr>
          </a:p>
        </p:txBody>
      </p:sp>
      <p:cxnSp>
        <p:nvCxnSpPr>
          <p:cNvPr id="14" name="Gerade Verbindung mit Pfeil 13"/>
          <p:cNvCxnSpPr/>
          <p:nvPr/>
        </p:nvCxnSpPr>
        <p:spPr bwMode="auto">
          <a:xfrm flipH="1" flipV="1">
            <a:off x="4433192" y="3494713"/>
            <a:ext cx="562816" cy="576064"/>
          </a:xfrm>
          <a:prstGeom prst="straightConnector1">
            <a:avLst/>
          </a:prstGeom>
          <a:solidFill>
            <a:schemeClr val="bg1"/>
          </a:solidFill>
          <a:ln w="19050" cap="flat" cmpd="sng" algn="ctr">
            <a:solidFill>
              <a:srgbClr val="C00000"/>
            </a:solidFill>
            <a:prstDash val="solid"/>
            <a:round/>
            <a:headEnd type="none" w="med" len="med"/>
            <a:tailEnd type="arrow"/>
          </a:ln>
          <a:effectLst/>
        </p:spPr>
      </p:cxnSp>
      <p:sp>
        <p:nvSpPr>
          <p:cNvPr id="15" name="Rechteck 14"/>
          <p:cNvSpPr/>
          <p:nvPr/>
        </p:nvSpPr>
        <p:spPr>
          <a:xfrm>
            <a:off x="4488498" y="4129916"/>
            <a:ext cx="957313" cy="246221"/>
          </a:xfrm>
          <a:prstGeom prst="rect">
            <a:avLst/>
          </a:prstGeom>
        </p:spPr>
        <p:txBody>
          <a:bodyPr wrap="none">
            <a:spAutoFit/>
          </a:bodyPr>
          <a:lstStyle/>
          <a:p>
            <a:r>
              <a:rPr lang="de-DE" sz="1000" dirty="0">
                <a:latin typeface="Arial Unicode MS" pitchFamily="34" charset="-128"/>
                <a:cs typeface="Arial" pitchFamily="34" charset="0"/>
              </a:rPr>
              <a:t>Size </a:t>
            </a:r>
            <a:r>
              <a:rPr lang="de-DE" sz="1000" dirty="0" err="1">
                <a:latin typeface="Arial Unicode MS" pitchFamily="34" charset="-128"/>
                <a:cs typeface="Arial" pitchFamily="34" charset="0"/>
              </a:rPr>
              <a:t>unlimited</a:t>
            </a:r>
            <a:r>
              <a:rPr lang="de-DE" sz="1000" dirty="0">
                <a:latin typeface="Arial Unicode MS" pitchFamily="34" charset="-128"/>
                <a:cs typeface="Arial" pitchFamily="34" charset="0"/>
              </a:rPr>
              <a:t>!</a:t>
            </a:r>
          </a:p>
        </p:txBody>
      </p:sp>
      <p:sp>
        <p:nvSpPr>
          <p:cNvPr id="16" name="Textfeld 15"/>
          <p:cNvSpPr txBox="1"/>
          <p:nvPr/>
        </p:nvSpPr>
        <p:spPr>
          <a:xfrm>
            <a:off x="890449" y="2649562"/>
            <a:ext cx="819975" cy="523220"/>
          </a:xfrm>
          <a:prstGeom prst="rect">
            <a:avLst/>
          </a:prstGeom>
          <a:noFill/>
        </p:spPr>
        <p:txBody>
          <a:bodyPr wrap="square" rtlCol="0">
            <a:spAutoFit/>
          </a:bodyPr>
          <a:lstStyle/>
          <a:p>
            <a:pPr algn="ctr"/>
            <a:r>
              <a:rPr lang="de-DE" sz="1400" dirty="0">
                <a:solidFill>
                  <a:srgbClr val="FF0000"/>
                </a:solidFill>
              </a:rPr>
              <a:t>Empty </a:t>
            </a:r>
            <a:br>
              <a:rPr lang="de-DE" sz="1400" dirty="0">
                <a:solidFill>
                  <a:srgbClr val="FF0000"/>
                </a:solidFill>
              </a:rPr>
            </a:br>
            <a:r>
              <a:rPr lang="de-DE" sz="1400" dirty="0" err="1">
                <a:solidFill>
                  <a:srgbClr val="FF0000"/>
                </a:solidFill>
              </a:rPr>
              <a:t>line</a:t>
            </a:r>
            <a:endParaRPr lang="de-DE" sz="1400" dirty="0">
              <a:solidFill>
                <a:srgbClr val="FF0000"/>
              </a:solidFill>
            </a:endParaRPr>
          </a:p>
        </p:txBody>
      </p:sp>
      <p:sp>
        <p:nvSpPr>
          <p:cNvPr id="17" name="Pfeil nach rechts 16"/>
          <p:cNvSpPr/>
          <p:nvPr/>
        </p:nvSpPr>
        <p:spPr bwMode="auto">
          <a:xfrm>
            <a:off x="1803685" y="2853838"/>
            <a:ext cx="326576" cy="240214"/>
          </a:xfrm>
          <a:prstGeom prst="rightArrow">
            <a:avLst/>
          </a:prstGeom>
          <a:solidFill>
            <a:srgbClr val="CC0000"/>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de-DE" sz="1600">
              <a:latin typeface="Calibri" pitchFamily="34" charset="0"/>
            </a:endParaRPr>
          </a:p>
        </p:txBody>
      </p:sp>
    </p:spTree>
    <p:extLst>
      <p:ext uri="{BB962C8B-B14F-4D97-AF65-F5344CB8AC3E}">
        <p14:creationId xmlns:p14="http://schemas.microsoft.com/office/powerpoint/2010/main" val="922562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Web </a:t>
            </a:r>
            <a:r>
              <a:rPr lang="de-DE" dirty="0" err="1" smtClean="0"/>
              <a:t>browser</a:t>
            </a:r>
            <a:r>
              <a:rPr lang="de-DE" dirty="0" smtClean="0"/>
              <a:t>: Developer Tools </a:t>
            </a:r>
            <a:r>
              <a:rPr lang="de-DE" dirty="0" err="1" smtClean="0"/>
              <a:t>to</a:t>
            </a:r>
            <a:r>
              <a:rPr lang="de-DE" dirty="0" smtClean="0"/>
              <a:t> Track HTTP Communication</a:t>
            </a:r>
            <a:endParaRPr lang="de-DE" dirty="0"/>
          </a:p>
        </p:txBody>
      </p:sp>
      <p:pic>
        <p:nvPicPr>
          <p:cNvPr id="2052" name="Picture 4" descr="C:\Users\FRANZ-~1\AppData\Local\Temp\SNAGHTMLd8bf17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976" y="3188379"/>
            <a:ext cx="7439025" cy="32385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FRANZ-~1\AppData\Local\Temp\SNAGHTMLd8c646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610" y="1917759"/>
            <a:ext cx="1510961" cy="3501008"/>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2"/>
          <p:cNvSpPr>
            <a:spLocks noGrp="1"/>
          </p:cNvSpPr>
          <p:nvPr>
            <p:ph idx="1"/>
          </p:nvPr>
        </p:nvSpPr>
        <p:spPr>
          <a:xfrm>
            <a:off x="3720204" y="1954931"/>
            <a:ext cx="5112568" cy="865955"/>
          </a:xfrm>
        </p:spPr>
        <p:txBody>
          <a:bodyPr/>
          <a:lstStyle/>
          <a:p>
            <a:r>
              <a:rPr lang="de-DE" dirty="0" err="1" smtClean="0"/>
              <a:t>Extremly</a:t>
            </a:r>
            <a:r>
              <a:rPr lang="de-DE" dirty="0" smtClean="0"/>
              <a:t> powerful!</a:t>
            </a:r>
          </a:p>
          <a:p>
            <a:r>
              <a:rPr lang="de-DE" dirty="0" smtClean="0"/>
              <a:t>Essential </a:t>
            </a:r>
            <a:r>
              <a:rPr lang="de-DE" dirty="0" err="1" smtClean="0"/>
              <a:t>for</a:t>
            </a:r>
            <a:r>
              <a:rPr lang="de-DE" dirty="0" smtClean="0"/>
              <a:t> </a:t>
            </a:r>
            <a:r>
              <a:rPr lang="de-DE" dirty="0" err="1" smtClean="0"/>
              <a:t>your</a:t>
            </a:r>
            <a:r>
              <a:rPr lang="de-DE" dirty="0" smtClean="0"/>
              <a:t> professional </a:t>
            </a:r>
            <a:r>
              <a:rPr lang="de-DE" dirty="0" err="1" smtClean="0"/>
              <a:t>work</a:t>
            </a:r>
            <a:r>
              <a:rPr lang="de-DE" dirty="0" smtClean="0"/>
              <a:t>!</a:t>
            </a:r>
            <a:endParaRPr lang="de-DE" dirty="0"/>
          </a:p>
        </p:txBody>
      </p:sp>
    </p:spTree>
    <p:extLst>
      <p:ext uri="{BB962C8B-B14F-4D97-AF65-F5344CB8AC3E}">
        <p14:creationId xmlns:p14="http://schemas.microsoft.com/office/powerpoint/2010/main" val="2579274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GET vs. POST</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474228328"/>
              </p:ext>
            </p:extLst>
          </p:nvPr>
        </p:nvGraphicFramePr>
        <p:xfrm>
          <a:off x="935142" y="1412770"/>
          <a:ext cx="9969563" cy="5171371"/>
        </p:xfrm>
        <a:graphic>
          <a:graphicData uri="http://schemas.openxmlformats.org/drawingml/2006/table">
            <a:tbl>
              <a:tblPr firstRow="1" bandRow="1">
                <a:tableStyleId>{5C22544A-7EE6-4342-B048-85BDC9FD1C3A}</a:tableStyleId>
              </a:tblPr>
              <a:tblGrid>
                <a:gridCol w="1851982">
                  <a:extLst>
                    <a:ext uri="{9D8B030D-6E8A-4147-A177-3AD203B41FA5}">
                      <a16:colId xmlns:a16="http://schemas.microsoft.com/office/drawing/2014/main" val="20000"/>
                    </a:ext>
                  </a:extLst>
                </a:gridCol>
                <a:gridCol w="4101252">
                  <a:extLst>
                    <a:ext uri="{9D8B030D-6E8A-4147-A177-3AD203B41FA5}">
                      <a16:colId xmlns:a16="http://schemas.microsoft.com/office/drawing/2014/main" val="20001"/>
                    </a:ext>
                  </a:extLst>
                </a:gridCol>
                <a:gridCol w="4016329">
                  <a:extLst>
                    <a:ext uri="{9D8B030D-6E8A-4147-A177-3AD203B41FA5}">
                      <a16:colId xmlns:a16="http://schemas.microsoft.com/office/drawing/2014/main" val="20002"/>
                    </a:ext>
                  </a:extLst>
                </a:gridCol>
              </a:tblGrid>
              <a:tr h="302490">
                <a:tc>
                  <a:txBody>
                    <a:bodyPr/>
                    <a:lstStyle/>
                    <a:p>
                      <a:r>
                        <a:rPr lang="de-DE" sz="1400" dirty="0">
                          <a:effectLst/>
                        </a:rPr>
                        <a:t> </a:t>
                      </a:r>
                    </a:p>
                  </a:txBody>
                  <a:tcPr anchor="ctr"/>
                </a:tc>
                <a:tc>
                  <a:txBody>
                    <a:bodyPr/>
                    <a:lstStyle/>
                    <a:p>
                      <a:r>
                        <a:rPr lang="de-DE" sz="1400" dirty="0">
                          <a:effectLst/>
                        </a:rPr>
                        <a:t>GET</a:t>
                      </a:r>
                    </a:p>
                  </a:txBody>
                  <a:tcPr anchor="ctr"/>
                </a:tc>
                <a:tc>
                  <a:txBody>
                    <a:bodyPr/>
                    <a:lstStyle/>
                    <a:p>
                      <a:r>
                        <a:rPr lang="de-DE" sz="1400" dirty="0"/>
                        <a:t>POST</a:t>
                      </a:r>
                    </a:p>
                  </a:txBody>
                  <a:tcPr anchor="ctr"/>
                </a:tc>
                <a:extLst>
                  <a:ext uri="{0D108BD9-81ED-4DB2-BD59-A6C34878D82A}">
                    <a16:rowId xmlns:a16="http://schemas.microsoft.com/office/drawing/2014/main" val="10000"/>
                  </a:ext>
                </a:extLst>
              </a:tr>
              <a:tr h="584513">
                <a:tc>
                  <a:txBody>
                    <a:bodyPr/>
                    <a:lstStyle/>
                    <a:p>
                      <a:r>
                        <a:rPr lang="de-DE" sz="1400"/>
                        <a:t>BACK button/Reload</a:t>
                      </a:r>
                    </a:p>
                  </a:txBody>
                  <a:tcPr anchor="ctr"/>
                </a:tc>
                <a:tc>
                  <a:txBody>
                    <a:bodyPr/>
                    <a:lstStyle/>
                    <a:p>
                      <a:r>
                        <a:rPr lang="de-DE" sz="1400"/>
                        <a:t>Harmless</a:t>
                      </a:r>
                    </a:p>
                  </a:txBody>
                  <a:tcPr anchor="ctr"/>
                </a:tc>
                <a:tc>
                  <a:txBody>
                    <a:bodyPr/>
                    <a:lstStyle/>
                    <a:p>
                      <a:r>
                        <a:rPr lang="en-US" sz="1400" dirty="0"/>
                        <a:t>Data will be re-submitted (the browser should alert the user that the data are </a:t>
                      </a:r>
                      <a:r>
                        <a:rPr lang="en-US" sz="1400" dirty="0" smtClean="0"/>
                        <a:t>re-submitted</a:t>
                      </a:r>
                      <a:r>
                        <a:rPr lang="en-US" sz="1400" dirty="0"/>
                        <a:t>)</a:t>
                      </a:r>
                    </a:p>
                  </a:txBody>
                  <a:tcPr anchor="ctr"/>
                </a:tc>
                <a:extLst>
                  <a:ext uri="{0D108BD9-81ED-4DB2-BD59-A6C34878D82A}">
                    <a16:rowId xmlns:a16="http://schemas.microsoft.com/office/drawing/2014/main" val="10001"/>
                  </a:ext>
                </a:extLst>
              </a:tr>
              <a:tr h="356890">
                <a:tc>
                  <a:txBody>
                    <a:bodyPr/>
                    <a:lstStyle/>
                    <a:p>
                      <a:r>
                        <a:rPr lang="de-DE" sz="1400"/>
                        <a:t>Bookmarked</a:t>
                      </a:r>
                    </a:p>
                  </a:txBody>
                  <a:tcPr anchor="ctr"/>
                </a:tc>
                <a:tc>
                  <a:txBody>
                    <a:bodyPr/>
                    <a:lstStyle/>
                    <a:p>
                      <a:r>
                        <a:rPr lang="de-DE" sz="1400"/>
                        <a:t>Can be bookmarked</a:t>
                      </a:r>
                    </a:p>
                  </a:txBody>
                  <a:tcPr anchor="ctr"/>
                </a:tc>
                <a:tc>
                  <a:txBody>
                    <a:bodyPr/>
                    <a:lstStyle/>
                    <a:p>
                      <a:r>
                        <a:rPr lang="de-DE" sz="1400"/>
                        <a:t>Cannot be bookmarked</a:t>
                      </a:r>
                    </a:p>
                  </a:txBody>
                  <a:tcPr anchor="ctr"/>
                </a:tc>
                <a:extLst>
                  <a:ext uri="{0D108BD9-81ED-4DB2-BD59-A6C34878D82A}">
                    <a16:rowId xmlns:a16="http://schemas.microsoft.com/office/drawing/2014/main" val="10002"/>
                  </a:ext>
                </a:extLst>
              </a:tr>
              <a:tr h="356890">
                <a:tc>
                  <a:txBody>
                    <a:bodyPr/>
                    <a:lstStyle/>
                    <a:p>
                      <a:r>
                        <a:rPr lang="de-DE" sz="1400"/>
                        <a:t>Cached</a:t>
                      </a:r>
                    </a:p>
                  </a:txBody>
                  <a:tcPr anchor="ctr"/>
                </a:tc>
                <a:tc>
                  <a:txBody>
                    <a:bodyPr/>
                    <a:lstStyle/>
                    <a:p>
                      <a:r>
                        <a:rPr lang="de-DE" sz="1400" dirty="0"/>
                        <a:t>Can </a:t>
                      </a:r>
                      <a:r>
                        <a:rPr lang="de-DE" sz="1400" dirty="0" err="1"/>
                        <a:t>be</a:t>
                      </a:r>
                      <a:r>
                        <a:rPr lang="de-DE" sz="1400" dirty="0"/>
                        <a:t> </a:t>
                      </a:r>
                      <a:r>
                        <a:rPr lang="de-DE" sz="1400" dirty="0" err="1"/>
                        <a:t>cached</a:t>
                      </a:r>
                      <a:endParaRPr lang="de-DE" sz="1400" dirty="0"/>
                    </a:p>
                  </a:txBody>
                  <a:tcPr anchor="ctr"/>
                </a:tc>
                <a:tc>
                  <a:txBody>
                    <a:bodyPr/>
                    <a:lstStyle/>
                    <a:p>
                      <a:r>
                        <a:rPr lang="de-DE" sz="1400"/>
                        <a:t>Not cached</a:t>
                      </a:r>
                    </a:p>
                  </a:txBody>
                  <a:tcPr anchor="ctr"/>
                </a:tc>
                <a:extLst>
                  <a:ext uri="{0D108BD9-81ED-4DB2-BD59-A6C34878D82A}">
                    <a16:rowId xmlns:a16="http://schemas.microsoft.com/office/drawing/2014/main" val="10003"/>
                  </a:ext>
                </a:extLst>
              </a:tr>
              <a:tr h="725976">
                <a:tc>
                  <a:txBody>
                    <a:bodyPr/>
                    <a:lstStyle/>
                    <a:p>
                      <a:r>
                        <a:rPr lang="de-DE" sz="1400"/>
                        <a:t>Encoding type</a:t>
                      </a:r>
                    </a:p>
                  </a:txBody>
                  <a:tcPr anchor="ctr"/>
                </a:tc>
                <a:tc>
                  <a:txBody>
                    <a:bodyPr/>
                    <a:lstStyle/>
                    <a:p>
                      <a:r>
                        <a:rPr lang="de-DE" sz="1400" dirty="0" err="1"/>
                        <a:t>application</a:t>
                      </a:r>
                      <a:r>
                        <a:rPr lang="de-DE" sz="1400" dirty="0"/>
                        <a:t>/x-</a:t>
                      </a:r>
                      <a:r>
                        <a:rPr lang="de-DE" sz="1400" dirty="0" err="1"/>
                        <a:t>www</a:t>
                      </a:r>
                      <a:r>
                        <a:rPr lang="de-DE" sz="1400" dirty="0"/>
                        <a:t>-form-</a:t>
                      </a:r>
                      <a:r>
                        <a:rPr lang="de-DE" sz="1400" dirty="0" err="1"/>
                        <a:t>urlencoded</a:t>
                      </a:r>
                      <a:endParaRPr lang="de-DE" sz="1400" dirty="0"/>
                    </a:p>
                  </a:txBody>
                  <a:tcPr anchor="ctr"/>
                </a:tc>
                <a:tc>
                  <a:txBody>
                    <a:bodyPr/>
                    <a:lstStyle/>
                    <a:p>
                      <a:r>
                        <a:rPr lang="en-US" sz="1400"/>
                        <a:t>application/x-www-form-urlencoded or multipart/form-data. Use multipart encoding for binary data</a:t>
                      </a:r>
                    </a:p>
                  </a:txBody>
                  <a:tcPr anchor="ctr"/>
                </a:tc>
                <a:extLst>
                  <a:ext uri="{0D108BD9-81ED-4DB2-BD59-A6C34878D82A}">
                    <a16:rowId xmlns:a16="http://schemas.microsoft.com/office/drawing/2014/main" val="10004"/>
                  </a:ext>
                </a:extLst>
              </a:tr>
              <a:tr h="498668">
                <a:tc>
                  <a:txBody>
                    <a:bodyPr/>
                    <a:lstStyle/>
                    <a:p>
                      <a:r>
                        <a:rPr lang="de-DE" sz="1400"/>
                        <a:t>History</a:t>
                      </a:r>
                    </a:p>
                  </a:txBody>
                  <a:tcPr anchor="ctr"/>
                </a:tc>
                <a:tc>
                  <a:txBody>
                    <a:bodyPr/>
                    <a:lstStyle/>
                    <a:p>
                      <a:r>
                        <a:rPr lang="en-US" sz="1400"/>
                        <a:t>Parameters remain in browser history</a:t>
                      </a:r>
                    </a:p>
                  </a:txBody>
                  <a:tcPr anchor="ctr"/>
                </a:tc>
                <a:tc>
                  <a:txBody>
                    <a:bodyPr/>
                    <a:lstStyle/>
                    <a:p>
                      <a:r>
                        <a:rPr lang="en-US" sz="1400"/>
                        <a:t>Parameters are not saved in browser history</a:t>
                      </a:r>
                    </a:p>
                  </a:txBody>
                  <a:tcPr anchor="ctr"/>
                </a:tc>
                <a:extLst>
                  <a:ext uri="{0D108BD9-81ED-4DB2-BD59-A6C34878D82A}">
                    <a16:rowId xmlns:a16="http://schemas.microsoft.com/office/drawing/2014/main" val="10005"/>
                  </a:ext>
                </a:extLst>
              </a:tr>
              <a:tr h="725976">
                <a:tc>
                  <a:txBody>
                    <a:bodyPr/>
                    <a:lstStyle/>
                    <a:p>
                      <a:r>
                        <a:rPr lang="de-DE" sz="1400"/>
                        <a:t>Restrictions on data length</a:t>
                      </a:r>
                    </a:p>
                  </a:txBody>
                  <a:tcPr anchor="ctr"/>
                </a:tc>
                <a:tc>
                  <a:txBody>
                    <a:bodyPr/>
                    <a:lstStyle/>
                    <a:p>
                      <a:r>
                        <a:rPr lang="en-US" sz="1400" dirty="0" smtClean="0"/>
                        <a:t>data are part of the URL whose length is </a:t>
                      </a:r>
                      <a:r>
                        <a:rPr lang="en-US" sz="1400" dirty="0"/>
                        <a:t>limited (</a:t>
                      </a:r>
                      <a:r>
                        <a:rPr lang="en-US" sz="1400" dirty="0" smtClean="0"/>
                        <a:t>max length theoretically 2048 characters, but see [1])</a:t>
                      </a:r>
                      <a:endParaRPr lang="en-US" sz="1400" dirty="0"/>
                    </a:p>
                  </a:txBody>
                  <a:tcPr anchor="ctr"/>
                </a:tc>
                <a:tc>
                  <a:txBody>
                    <a:bodyPr/>
                    <a:lstStyle/>
                    <a:p>
                      <a:r>
                        <a:rPr lang="de-DE" sz="1400" dirty="0" err="1"/>
                        <a:t>No</a:t>
                      </a:r>
                      <a:r>
                        <a:rPr lang="de-DE" sz="1400" dirty="0"/>
                        <a:t> </a:t>
                      </a:r>
                      <a:r>
                        <a:rPr lang="de-DE" sz="1400" dirty="0" err="1"/>
                        <a:t>restrictions</a:t>
                      </a:r>
                      <a:endParaRPr lang="de-DE" sz="1400" dirty="0"/>
                    </a:p>
                  </a:txBody>
                  <a:tcPr anchor="ctr"/>
                </a:tc>
                <a:extLst>
                  <a:ext uri="{0D108BD9-81ED-4DB2-BD59-A6C34878D82A}">
                    <a16:rowId xmlns:a16="http://schemas.microsoft.com/office/drawing/2014/main" val="10006"/>
                  </a:ext>
                </a:extLst>
              </a:tr>
              <a:tr h="514233">
                <a:tc>
                  <a:txBody>
                    <a:bodyPr/>
                    <a:lstStyle/>
                    <a:p>
                      <a:r>
                        <a:rPr lang="de-DE" sz="1400"/>
                        <a:t>Restrictions on data type</a:t>
                      </a:r>
                    </a:p>
                  </a:txBody>
                  <a:tcPr anchor="ctr"/>
                </a:tc>
                <a:tc>
                  <a:txBody>
                    <a:bodyPr/>
                    <a:lstStyle/>
                    <a:p>
                      <a:r>
                        <a:rPr lang="de-DE" sz="1400" dirty="0" err="1"/>
                        <a:t>Only</a:t>
                      </a:r>
                      <a:r>
                        <a:rPr lang="de-DE" sz="1400" dirty="0"/>
                        <a:t> ASCII </a:t>
                      </a:r>
                      <a:r>
                        <a:rPr lang="de-DE" sz="1400" dirty="0" err="1"/>
                        <a:t>characters</a:t>
                      </a:r>
                      <a:r>
                        <a:rPr lang="de-DE" sz="1400" dirty="0"/>
                        <a:t> </a:t>
                      </a:r>
                      <a:r>
                        <a:rPr lang="de-DE" sz="1400" dirty="0" err="1"/>
                        <a:t>allowed</a:t>
                      </a:r>
                      <a:endParaRPr lang="de-DE" sz="1400" dirty="0"/>
                    </a:p>
                  </a:txBody>
                  <a:tcPr anchor="ctr"/>
                </a:tc>
                <a:tc>
                  <a:txBody>
                    <a:bodyPr/>
                    <a:lstStyle/>
                    <a:p>
                      <a:r>
                        <a:rPr lang="en-US" sz="1400"/>
                        <a:t>No restrictions. Binary data is also allowed</a:t>
                      </a:r>
                    </a:p>
                  </a:txBody>
                  <a:tcPr anchor="ctr"/>
                </a:tc>
                <a:extLst>
                  <a:ext uri="{0D108BD9-81ED-4DB2-BD59-A6C34878D82A}">
                    <a16:rowId xmlns:a16="http://schemas.microsoft.com/office/drawing/2014/main" val="10007"/>
                  </a:ext>
                </a:extLst>
              </a:tr>
              <a:tr h="725976">
                <a:tc>
                  <a:txBody>
                    <a:bodyPr/>
                    <a:lstStyle/>
                    <a:p>
                      <a:r>
                        <a:rPr lang="de-DE" sz="1400"/>
                        <a:t>Security</a:t>
                      </a:r>
                    </a:p>
                  </a:txBody>
                  <a:tcPr anchor="ctr"/>
                </a:tc>
                <a:tc>
                  <a:txBody>
                    <a:bodyPr/>
                    <a:lstStyle/>
                    <a:p>
                      <a:r>
                        <a:rPr lang="en-US" sz="1400" dirty="0" smtClean="0"/>
                        <a:t>Somehow less </a:t>
                      </a:r>
                      <a:r>
                        <a:rPr lang="en-US" sz="1400" dirty="0"/>
                        <a:t>secure compared to </a:t>
                      </a:r>
                      <a:r>
                        <a:rPr lang="en-US" sz="1400" dirty="0" smtClean="0"/>
                        <a:t>POST: data </a:t>
                      </a:r>
                      <a:r>
                        <a:rPr lang="en-US" sz="1400" dirty="0"/>
                        <a:t>sent </a:t>
                      </a:r>
                      <a:r>
                        <a:rPr lang="en-US" sz="1400" dirty="0" smtClean="0"/>
                        <a:t>visible as part </a:t>
                      </a:r>
                      <a:r>
                        <a:rPr lang="en-US" sz="1400" dirty="0"/>
                        <a:t>of the </a:t>
                      </a:r>
                      <a:r>
                        <a:rPr lang="en-US" sz="1400" dirty="0" smtClean="0"/>
                        <a:t>URL</a:t>
                      </a:r>
                      <a:endParaRPr lang="en-US" sz="1400" dirty="0"/>
                    </a:p>
                  </a:txBody>
                  <a:tcPr anchor="ctr"/>
                </a:tc>
                <a:tc>
                  <a:txBody>
                    <a:bodyPr/>
                    <a:lstStyle/>
                    <a:p>
                      <a:r>
                        <a:rPr lang="en-US" sz="1400" dirty="0" smtClean="0"/>
                        <a:t>a </a:t>
                      </a:r>
                      <a:r>
                        <a:rPr lang="en-US" sz="1400" dirty="0"/>
                        <a:t>little safer than GET because the parameters are not stored in browser history or in web server logs</a:t>
                      </a:r>
                    </a:p>
                  </a:txBody>
                  <a:tcPr anchor="ctr"/>
                </a:tc>
                <a:extLst>
                  <a:ext uri="{0D108BD9-81ED-4DB2-BD59-A6C34878D82A}">
                    <a16:rowId xmlns:a16="http://schemas.microsoft.com/office/drawing/2014/main" val="10008"/>
                  </a:ext>
                </a:extLst>
              </a:tr>
              <a:tr h="356890">
                <a:tc>
                  <a:txBody>
                    <a:bodyPr/>
                    <a:lstStyle/>
                    <a:p>
                      <a:r>
                        <a:rPr lang="de-DE" sz="1400"/>
                        <a:t>Visibility</a:t>
                      </a:r>
                    </a:p>
                  </a:txBody>
                  <a:tcPr anchor="ctr"/>
                </a:tc>
                <a:tc>
                  <a:txBody>
                    <a:bodyPr/>
                    <a:lstStyle/>
                    <a:p>
                      <a:r>
                        <a:rPr lang="en-US" sz="1400" dirty="0"/>
                        <a:t>Data is visible to everyone in the URL</a:t>
                      </a:r>
                    </a:p>
                  </a:txBody>
                  <a:tcPr anchor="ctr"/>
                </a:tc>
                <a:tc>
                  <a:txBody>
                    <a:bodyPr/>
                    <a:lstStyle/>
                    <a:p>
                      <a:r>
                        <a:rPr lang="en-US" sz="1400" dirty="0"/>
                        <a:t>Data is not displayed in the URL</a:t>
                      </a:r>
                    </a:p>
                  </a:txBody>
                  <a:tcPr anchor="ctr"/>
                </a:tc>
                <a:extLst>
                  <a:ext uri="{0D108BD9-81ED-4DB2-BD59-A6C34878D82A}">
                    <a16:rowId xmlns:a16="http://schemas.microsoft.com/office/drawing/2014/main" val="10009"/>
                  </a:ext>
                </a:extLst>
              </a:tr>
            </a:tbl>
          </a:graphicData>
        </a:graphic>
      </p:graphicFrame>
      <p:sp>
        <p:nvSpPr>
          <p:cNvPr id="5" name="Rechteck 4"/>
          <p:cNvSpPr/>
          <p:nvPr/>
        </p:nvSpPr>
        <p:spPr>
          <a:xfrm>
            <a:off x="876778" y="6584141"/>
            <a:ext cx="8280920" cy="261610"/>
          </a:xfrm>
          <a:prstGeom prst="rect">
            <a:avLst/>
          </a:prstGeom>
        </p:spPr>
        <p:txBody>
          <a:bodyPr wrap="square">
            <a:spAutoFit/>
          </a:bodyPr>
          <a:lstStyle/>
          <a:p>
            <a:r>
              <a:rPr lang="de-DE" sz="1100" dirty="0"/>
              <a:t>Source: after https://www.w3schools.com/tags/ref_httpmethods.asp</a:t>
            </a:r>
          </a:p>
        </p:txBody>
      </p:sp>
      <p:sp>
        <p:nvSpPr>
          <p:cNvPr id="6" name="Textfeld 5"/>
          <p:cNvSpPr txBox="1"/>
          <p:nvPr/>
        </p:nvSpPr>
        <p:spPr>
          <a:xfrm rot="16200000">
            <a:off x="8372722" y="3174714"/>
            <a:ext cx="6649577" cy="430887"/>
          </a:xfrm>
          <a:prstGeom prst="rect">
            <a:avLst/>
          </a:prstGeom>
          <a:noFill/>
        </p:spPr>
        <p:txBody>
          <a:bodyPr wrap="none" rtlCol="0">
            <a:spAutoFit/>
          </a:bodyPr>
          <a:lstStyle/>
          <a:p>
            <a:r>
              <a:rPr lang="de-DE" sz="1100" dirty="0"/>
              <a:t>[1] https://stackoverflow.com/questions/812925/what-is-the-maximum-possible-length-of-a-query-string?</a:t>
            </a:r>
            <a:br>
              <a:rPr lang="de-DE" sz="1100" dirty="0"/>
            </a:br>
            <a:r>
              <a:rPr lang="de-DE" sz="1100" dirty="0" err="1"/>
              <a:t>utm_medium</a:t>
            </a:r>
            <a:r>
              <a:rPr lang="de-DE" sz="1100" dirty="0"/>
              <a:t>=</a:t>
            </a:r>
            <a:r>
              <a:rPr lang="de-DE" sz="1100" dirty="0" err="1"/>
              <a:t>organic&amp;utm_source</a:t>
            </a:r>
            <a:r>
              <a:rPr lang="de-DE" sz="1100" dirty="0"/>
              <a:t>=</a:t>
            </a:r>
            <a:r>
              <a:rPr lang="de-DE" sz="1100" dirty="0" err="1"/>
              <a:t>google_rich_qa&amp;utm_campaign</a:t>
            </a:r>
            <a:r>
              <a:rPr lang="de-DE" sz="1100" dirty="0"/>
              <a:t>=</a:t>
            </a:r>
            <a:r>
              <a:rPr lang="de-DE" sz="1100" dirty="0" err="1"/>
              <a:t>google_rich_qa</a:t>
            </a:r>
            <a:endParaRPr lang="de-DE" sz="1100" dirty="0"/>
          </a:p>
        </p:txBody>
      </p:sp>
    </p:spTree>
    <p:extLst>
      <p:ext uri="{BB962C8B-B14F-4D97-AF65-F5344CB8AC3E}">
        <p14:creationId xmlns:p14="http://schemas.microsoft.com/office/powerpoint/2010/main" val="1542688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40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0" hangingPunct="0"/>
            <a:endParaRPr lang="de-DE"/>
          </a:p>
        </p:txBody>
      </p:sp>
      <p:sp>
        <p:nvSpPr>
          <p:cNvPr id="2" name="Titel 1"/>
          <p:cNvSpPr>
            <a:spLocks noGrp="1"/>
          </p:cNvSpPr>
          <p:nvPr>
            <p:ph type="title"/>
          </p:nvPr>
        </p:nvSpPr>
        <p:spPr>
          <a:xfrm>
            <a:off x="838200" y="2039303"/>
            <a:ext cx="10515600" cy="1176338"/>
          </a:xfrm>
        </p:spPr>
        <p:txBody>
          <a:bodyPr/>
          <a:lstStyle/>
          <a:p>
            <a:pPr algn="r"/>
            <a:r>
              <a:rPr lang="de-DE" dirty="0" smtClean="0">
                <a:solidFill>
                  <a:schemeClr val="accent4">
                    <a:lumMod val="40000"/>
                    <a:lumOff val="60000"/>
                  </a:schemeClr>
                </a:solidFill>
              </a:rPr>
              <a:t>REST</a:t>
            </a: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lstStyle/>
          <a:p>
            <a:pPr algn="r"/>
            <a:r>
              <a:rPr lang="de-DE" dirty="0" err="1" smtClean="0">
                <a:solidFill>
                  <a:schemeClr val="accent4">
                    <a:lumMod val="40000"/>
                    <a:lumOff val="60000"/>
                  </a:schemeClr>
                </a:solidFill>
              </a:rPr>
              <a:t>GetCapabilities</a:t>
            </a:r>
            <a:endParaRPr lang="de-DE" dirty="0" smtClean="0">
              <a:solidFill>
                <a:schemeClr val="accent4">
                  <a:lumMod val="40000"/>
                  <a:lumOff val="60000"/>
                </a:schemeClr>
              </a:solidFill>
            </a:endParaRPr>
          </a:p>
          <a:p>
            <a:pPr algn="r"/>
            <a:r>
              <a:rPr lang="de-DE" dirty="0" err="1" smtClean="0">
                <a:solidFill>
                  <a:schemeClr val="accent4">
                    <a:lumMod val="40000"/>
                    <a:lumOff val="60000"/>
                  </a:schemeClr>
                </a:solidFill>
              </a:rPr>
              <a:t>GetFeature</a:t>
            </a:r>
            <a:endParaRPr lang="de-DE" dirty="0">
              <a:solidFill>
                <a:schemeClr val="accent4">
                  <a:lumMod val="40000"/>
                  <a:lumOff val="60000"/>
                </a:schemeClr>
              </a:solidFill>
            </a:endParaRPr>
          </a:p>
        </p:txBody>
      </p:sp>
    </p:spTree>
    <p:extLst>
      <p:ext uri="{BB962C8B-B14F-4D97-AF65-F5344CB8AC3E}">
        <p14:creationId xmlns:p14="http://schemas.microsoft.com/office/powerpoint/2010/main" val="3648126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de-DE" smtClean="0"/>
              <a:t>Representational State Transfer (REST)</a:t>
            </a:r>
          </a:p>
        </p:txBody>
      </p:sp>
      <p:sp>
        <p:nvSpPr>
          <p:cNvPr id="14339" name="Rectangle 3"/>
          <p:cNvSpPr>
            <a:spLocks noGrp="1" noChangeArrowheads="1"/>
          </p:cNvSpPr>
          <p:nvPr>
            <p:ph type="body" idx="1"/>
          </p:nvPr>
        </p:nvSpPr>
        <p:spPr/>
        <p:txBody>
          <a:bodyPr/>
          <a:lstStyle/>
          <a:p>
            <a:r>
              <a:rPr lang="de-DE" dirty="0" err="1" smtClean="0"/>
              <a:t>Coined</a:t>
            </a:r>
            <a:r>
              <a:rPr lang="de-DE" dirty="0" smtClean="0"/>
              <a:t> </a:t>
            </a:r>
            <a:r>
              <a:rPr lang="de-DE" dirty="0" err="1" smtClean="0"/>
              <a:t>by</a:t>
            </a:r>
            <a:r>
              <a:rPr lang="de-DE" dirty="0" smtClean="0"/>
              <a:t> </a:t>
            </a:r>
            <a:r>
              <a:rPr lang="de-DE" dirty="0" err="1" smtClean="0"/>
              <a:t>the</a:t>
            </a:r>
            <a:r>
              <a:rPr lang="de-DE" dirty="0" smtClean="0"/>
              <a:t> </a:t>
            </a:r>
            <a:r>
              <a:rPr lang="de-DE" dirty="0" err="1" smtClean="0"/>
              <a:t>dissertation</a:t>
            </a:r>
            <a:r>
              <a:rPr lang="de-DE" dirty="0" smtClean="0"/>
              <a:t> </a:t>
            </a:r>
            <a:r>
              <a:rPr lang="de-DE" dirty="0" err="1" smtClean="0"/>
              <a:t>of</a:t>
            </a:r>
            <a:r>
              <a:rPr lang="de-DE" dirty="0" smtClean="0"/>
              <a:t> Roy Fielding (2000)</a:t>
            </a:r>
          </a:p>
          <a:p>
            <a:pPr lvl="1"/>
            <a:r>
              <a:rPr lang="de-DE" dirty="0"/>
              <a:t>Roy Fielding: </a:t>
            </a:r>
            <a:r>
              <a:rPr lang="de-DE" dirty="0" err="1"/>
              <a:t>one</a:t>
            </a:r>
            <a:r>
              <a:rPr lang="de-DE" dirty="0"/>
              <a:t> </a:t>
            </a:r>
            <a:r>
              <a:rPr lang="de-DE" dirty="0" err="1"/>
              <a:t>of</a:t>
            </a:r>
            <a:r>
              <a:rPr lang="de-DE" dirty="0"/>
              <a:t> </a:t>
            </a:r>
            <a:r>
              <a:rPr lang="de-DE" dirty="0" err="1"/>
              <a:t>the</a:t>
            </a:r>
            <a:r>
              <a:rPr lang="de-DE" dirty="0"/>
              <a:t> </a:t>
            </a:r>
            <a:r>
              <a:rPr lang="de-DE" dirty="0" err="1"/>
              <a:t>main</a:t>
            </a:r>
            <a:r>
              <a:rPr lang="de-DE" dirty="0"/>
              <a:t> </a:t>
            </a:r>
            <a:r>
              <a:rPr lang="de-DE" dirty="0" err="1"/>
              <a:t>authors</a:t>
            </a:r>
            <a:r>
              <a:rPr lang="de-DE" dirty="0"/>
              <a:t> </a:t>
            </a:r>
            <a:r>
              <a:rPr lang="de-DE" dirty="0" err="1"/>
              <a:t>of</a:t>
            </a:r>
            <a:r>
              <a:rPr lang="de-DE" dirty="0"/>
              <a:t> </a:t>
            </a:r>
            <a:r>
              <a:rPr lang="de-DE" dirty="0" err="1"/>
              <a:t>the</a:t>
            </a:r>
            <a:r>
              <a:rPr lang="de-DE" dirty="0"/>
              <a:t> HTTP </a:t>
            </a:r>
            <a:r>
              <a:rPr lang="de-DE" dirty="0" err="1"/>
              <a:t>spezificcation</a:t>
            </a:r>
            <a:endParaRPr lang="de-DE" dirty="0" smtClean="0"/>
          </a:p>
          <a:p>
            <a:endParaRPr lang="de-DE" dirty="0" smtClean="0"/>
          </a:p>
          <a:p>
            <a:r>
              <a:rPr lang="de-DE" dirty="0" smtClean="0"/>
              <a:t>Goal: </a:t>
            </a:r>
            <a:r>
              <a:rPr lang="de-DE" dirty="0" err="1" smtClean="0"/>
              <a:t>Architectural</a:t>
            </a:r>
            <a:r>
              <a:rPr lang="de-DE" dirty="0" smtClean="0"/>
              <a:t> </a:t>
            </a:r>
            <a:r>
              <a:rPr lang="de-DE" dirty="0" err="1" smtClean="0"/>
              <a:t>approach</a:t>
            </a:r>
            <a:r>
              <a:rPr lang="de-DE" dirty="0" smtClean="0"/>
              <a:t> </a:t>
            </a:r>
          </a:p>
          <a:p>
            <a:pPr lvl="1"/>
            <a:r>
              <a:rPr lang="de-DE" dirty="0" smtClean="0"/>
              <a:t>Coming back </a:t>
            </a:r>
            <a:r>
              <a:rPr lang="de-DE" dirty="0" err="1" smtClean="0"/>
              <a:t>to</a:t>
            </a:r>
            <a:r>
              <a:rPr lang="de-DE" dirty="0" smtClean="0"/>
              <a:t> </a:t>
            </a:r>
            <a:r>
              <a:rPr lang="de-DE" dirty="0" err="1" smtClean="0"/>
              <a:t>basic</a:t>
            </a:r>
            <a:r>
              <a:rPr lang="de-DE" dirty="0" smtClean="0"/>
              <a:t> Web-Technologies </a:t>
            </a:r>
            <a:r>
              <a:rPr lang="de-DE" dirty="0" err="1" smtClean="0"/>
              <a:t>by</a:t>
            </a:r>
            <a:r>
              <a:rPr lang="de-DE" dirty="0" smtClean="0"/>
              <a:t> </a:t>
            </a:r>
            <a:r>
              <a:rPr lang="de-DE" dirty="0" err="1" smtClean="0"/>
              <a:t>simplification</a:t>
            </a:r>
            <a:r>
              <a:rPr lang="de-DE" dirty="0" smtClean="0"/>
              <a:t> </a:t>
            </a:r>
            <a:r>
              <a:rPr lang="de-DE" dirty="0" err="1" smtClean="0"/>
              <a:t>of</a:t>
            </a:r>
            <a:r>
              <a:rPr lang="de-DE" dirty="0" smtClean="0"/>
              <a:t> </a:t>
            </a:r>
            <a:r>
              <a:rPr lang="de-DE" dirty="0" err="1" smtClean="0"/>
              <a:t>distributed</a:t>
            </a:r>
            <a:r>
              <a:rPr lang="de-DE" dirty="0" smtClean="0"/>
              <a:t>, web-</a:t>
            </a:r>
            <a:r>
              <a:rPr lang="de-DE" dirty="0" err="1" smtClean="0"/>
              <a:t>based</a:t>
            </a:r>
            <a:r>
              <a:rPr lang="de-DE" dirty="0" smtClean="0"/>
              <a:t> </a:t>
            </a:r>
            <a:r>
              <a:rPr lang="de-DE" dirty="0" err="1" smtClean="0"/>
              <a:t>systems</a:t>
            </a:r>
            <a:endParaRPr lang="de-DE" dirty="0" smtClean="0"/>
          </a:p>
          <a:p>
            <a:endParaRPr lang="de-DE" dirty="0" smtClean="0"/>
          </a:p>
          <a:p>
            <a:r>
              <a:rPr lang="de-DE" dirty="0" smtClean="0"/>
              <a:t>Communication </a:t>
            </a:r>
            <a:r>
              <a:rPr lang="de-DE" dirty="0" err="1" smtClean="0"/>
              <a:t>between</a:t>
            </a:r>
            <a:r>
              <a:rPr lang="de-DE" dirty="0" smtClean="0"/>
              <a:t> Client </a:t>
            </a:r>
            <a:r>
              <a:rPr lang="de-DE" dirty="0" err="1" smtClean="0"/>
              <a:t>and</a:t>
            </a:r>
            <a:r>
              <a:rPr lang="de-DE" dirty="0" smtClean="0"/>
              <a:t> Webserver: </a:t>
            </a:r>
            <a:r>
              <a:rPr lang="de-DE" dirty="0" err="1" smtClean="0"/>
              <a:t>through</a:t>
            </a:r>
            <a:r>
              <a:rPr lang="de-DE" dirty="0" smtClean="0"/>
              <a:t> </a:t>
            </a:r>
            <a:r>
              <a:rPr lang="de-DE" dirty="0" err="1" smtClean="0"/>
              <a:t>exchange</a:t>
            </a:r>
            <a:r>
              <a:rPr lang="de-DE" dirty="0" smtClean="0"/>
              <a:t> </a:t>
            </a:r>
            <a:r>
              <a:rPr lang="de-DE" dirty="0" err="1" smtClean="0"/>
              <a:t>of</a:t>
            </a:r>
            <a:r>
              <a:rPr lang="de-DE" dirty="0" smtClean="0"/>
              <a:t> HTTP-messages (GET, PUT, …)</a:t>
            </a:r>
          </a:p>
        </p:txBody>
      </p:sp>
      <p:sp>
        <p:nvSpPr>
          <p:cNvPr id="2" name="Rechteck 1"/>
          <p:cNvSpPr/>
          <p:nvPr/>
        </p:nvSpPr>
        <p:spPr>
          <a:xfrm>
            <a:off x="838200" y="5518984"/>
            <a:ext cx="7560840" cy="461665"/>
          </a:xfrm>
          <a:prstGeom prst="rect">
            <a:avLst/>
          </a:prstGeom>
        </p:spPr>
        <p:txBody>
          <a:bodyPr wrap="square">
            <a:spAutoFit/>
          </a:bodyPr>
          <a:lstStyle/>
          <a:p>
            <a:r>
              <a:rPr lang="en-US" sz="1200" dirty="0"/>
              <a:t>Fielding</a:t>
            </a:r>
            <a:r>
              <a:rPr lang="en-US" sz="1200" cap="small" dirty="0"/>
              <a:t>, R. T.</a:t>
            </a:r>
            <a:r>
              <a:rPr lang="en-US" sz="1200" dirty="0"/>
              <a:t> (2000): Architectural Styles and the Design of Network-based Software Architectures. http://www.ics.uci.edu/~fielding/pubs/dissertation/top.htm (2017-12-10)</a:t>
            </a:r>
            <a:endParaRPr lang="de-DE" sz="1200" dirty="0"/>
          </a:p>
        </p:txBody>
      </p:sp>
    </p:spTree>
    <p:extLst>
      <p:ext uri="{BB962C8B-B14F-4D97-AF65-F5344CB8AC3E}">
        <p14:creationId xmlns:p14="http://schemas.microsoft.com/office/powerpoint/2010/main" val="2413996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Basic </a:t>
            </a:r>
            <a:r>
              <a:rPr lang="de-DE" dirty="0" err="1" smtClean="0"/>
              <a:t>concept</a:t>
            </a:r>
            <a:endParaRPr lang="de-DE" dirty="0"/>
          </a:p>
        </p:txBody>
      </p:sp>
      <p:sp>
        <p:nvSpPr>
          <p:cNvPr id="3" name="Inhaltsplatzhalter 2"/>
          <p:cNvSpPr>
            <a:spLocks noGrp="1"/>
          </p:cNvSpPr>
          <p:nvPr>
            <p:ph idx="1"/>
          </p:nvPr>
        </p:nvSpPr>
        <p:spPr/>
        <p:txBody>
          <a:bodyPr/>
          <a:lstStyle/>
          <a:p>
            <a:r>
              <a:rPr lang="en-US" dirty="0" smtClean="0"/>
              <a:t>The central idea is </a:t>
            </a:r>
            <a:r>
              <a:rPr lang="en-US" dirty="0"/>
              <a:t>the resource, which is accessible (possibly </a:t>
            </a:r>
            <a:r>
              <a:rPr lang="en-US" dirty="0" err="1"/>
              <a:t>manipulable</a:t>
            </a:r>
            <a:r>
              <a:rPr lang="en-US" dirty="0"/>
              <a:t>) via </a:t>
            </a:r>
            <a:r>
              <a:rPr lang="en-US" dirty="0" smtClean="0"/>
              <a:t>Uniform Resource Identifiers </a:t>
            </a:r>
            <a:r>
              <a:rPr lang="en-US" dirty="0"/>
              <a:t>and connected to other resources. </a:t>
            </a:r>
            <a:br>
              <a:rPr lang="en-US" dirty="0"/>
            </a:br>
            <a:r>
              <a:rPr lang="en-US" sz="1200" dirty="0"/>
              <a:t>A resource can be a document, a photo, a database extract or anything else.</a:t>
            </a:r>
            <a:endParaRPr lang="en-US" dirty="0" smtClean="0"/>
          </a:p>
          <a:p>
            <a:r>
              <a:rPr lang="en-US" dirty="0" smtClean="0"/>
              <a:t>Reaching </a:t>
            </a:r>
            <a:r>
              <a:rPr lang="en-US" dirty="0"/>
              <a:t>a resource means receiving a representation. </a:t>
            </a:r>
            <a:endParaRPr lang="en-US" dirty="0" smtClean="0"/>
          </a:p>
          <a:p>
            <a:r>
              <a:rPr lang="en-US" dirty="0" smtClean="0"/>
              <a:t>Manipulating </a:t>
            </a:r>
            <a:r>
              <a:rPr lang="en-US" dirty="0"/>
              <a:t>a resource means manipulating a representation and sending it back to the resource - in the hope that the resource will then take on the shape of the representation.</a:t>
            </a:r>
            <a:endParaRPr lang="de-DE" dirty="0"/>
          </a:p>
        </p:txBody>
      </p:sp>
      <p:pic>
        <p:nvPicPr>
          <p:cNvPr id="4" name="Picture 2" descr="Abb. 1: Ein Zustandsdiagramm in U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352" y="3731954"/>
            <a:ext cx="5715000" cy="1847851"/>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1163452" y="6277000"/>
            <a:ext cx="8136904" cy="261610"/>
          </a:xfrm>
          <a:prstGeom prst="rect">
            <a:avLst/>
          </a:prstGeom>
        </p:spPr>
        <p:txBody>
          <a:bodyPr wrap="square">
            <a:spAutoFit/>
          </a:bodyPr>
          <a:lstStyle/>
          <a:p>
            <a:r>
              <a:rPr lang="de-DE" sz="1100" dirty="0">
                <a:latin typeface="Calibri" panose="020F0502020204030204" pitchFamily="34" charset="0"/>
                <a:cs typeface="Calibri" panose="020F0502020204030204" pitchFamily="34" charset="0"/>
                <a:hlinkClick r:id="rId4"/>
              </a:rPr>
              <a:t>https://jaxenter.de/wer-rest-will-muss-mit-hateoas-ernst-machen-489</a:t>
            </a:r>
            <a:r>
              <a:rPr lang="de-DE" sz="1100" dirty="0">
                <a:latin typeface="Calibri" panose="020F0502020204030204" pitchFamily="34" charset="0"/>
                <a:cs typeface="Calibri" panose="020F0502020204030204" pitchFamily="34" charset="0"/>
              </a:rPr>
              <a:t> [2023-03-12]</a:t>
            </a:r>
          </a:p>
        </p:txBody>
      </p:sp>
      <p:sp>
        <p:nvSpPr>
          <p:cNvPr id="6" name="Rechteck 5"/>
          <p:cNvSpPr/>
          <p:nvPr/>
        </p:nvSpPr>
        <p:spPr>
          <a:xfrm>
            <a:off x="8277456" y="4219809"/>
            <a:ext cx="1684424" cy="769441"/>
          </a:xfrm>
          <a:prstGeom prst="rect">
            <a:avLst/>
          </a:prstGeom>
        </p:spPr>
        <p:txBody>
          <a:bodyPr wrap="square">
            <a:spAutoFit/>
          </a:bodyPr>
          <a:lstStyle/>
          <a:p>
            <a:r>
              <a:rPr lang="de-DE" sz="1100" dirty="0"/>
              <a:t>UML State Chart: The </a:t>
            </a:r>
            <a:r>
              <a:rPr lang="de-DE" sz="1100" dirty="0" err="1"/>
              <a:t>model</a:t>
            </a:r>
            <a:r>
              <a:rPr lang="de-DE" sz="1100" dirty="0"/>
              <a:t> </a:t>
            </a:r>
            <a:r>
              <a:rPr lang="de-DE" sz="1100" dirty="0" err="1"/>
              <a:t>of</a:t>
            </a:r>
            <a:r>
              <a:rPr lang="de-DE" sz="1100" dirty="0"/>
              <a:t> a finite-</a:t>
            </a:r>
            <a:r>
              <a:rPr lang="de-DE" sz="1100" dirty="0" err="1"/>
              <a:t>state</a:t>
            </a:r>
            <a:r>
              <a:rPr lang="de-DE" sz="1100" dirty="0"/>
              <a:t> </a:t>
            </a:r>
            <a:r>
              <a:rPr lang="de-DE" sz="1100" dirty="0" err="1"/>
              <a:t>machine</a:t>
            </a:r>
            <a:r>
              <a:rPr lang="de-DE" sz="1100" dirty="0"/>
              <a:t> (FSM)</a:t>
            </a:r>
            <a:br>
              <a:rPr lang="de-DE" sz="1100" dirty="0"/>
            </a:br>
            <a:endParaRPr lang="de-DE" sz="1100" dirty="0"/>
          </a:p>
        </p:txBody>
      </p:sp>
    </p:spTree>
    <p:extLst>
      <p:ext uri="{BB962C8B-B14F-4D97-AF65-F5344CB8AC3E}">
        <p14:creationId xmlns:p14="http://schemas.microsoft.com/office/powerpoint/2010/main" val="1650953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HTTP </a:t>
            </a:r>
            <a:r>
              <a:rPr lang="de-DE" dirty="0" err="1"/>
              <a:t>Methods</a:t>
            </a:r>
            <a:endParaRPr lang="de-DE"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890178341"/>
              </p:ext>
            </p:extLst>
          </p:nvPr>
        </p:nvGraphicFramePr>
        <p:xfrm>
          <a:off x="838200" y="1841500"/>
          <a:ext cx="10515600" cy="3581400"/>
        </p:xfrm>
        <a:graphic>
          <a:graphicData uri="http://schemas.openxmlformats.org/drawingml/2006/table">
            <a:tbl>
              <a:tblPr firstRow="1" bandRow="1">
                <a:tableStyleId>{5C22544A-7EE6-4342-B048-85BDC9FD1C3A}</a:tableStyleId>
              </a:tblPr>
              <a:tblGrid>
                <a:gridCol w="1895272">
                  <a:extLst>
                    <a:ext uri="{9D8B030D-6E8A-4147-A177-3AD203B41FA5}">
                      <a16:colId xmlns:a16="http://schemas.microsoft.com/office/drawing/2014/main" val="2280099773"/>
                    </a:ext>
                  </a:extLst>
                </a:gridCol>
                <a:gridCol w="1736388">
                  <a:extLst>
                    <a:ext uri="{9D8B030D-6E8A-4147-A177-3AD203B41FA5}">
                      <a16:colId xmlns:a16="http://schemas.microsoft.com/office/drawing/2014/main" val="2618308371"/>
                    </a:ext>
                  </a:extLst>
                </a:gridCol>
                <a:gridCol w="6883940">
                  <a:extLst>
                    <a:ext uri="{9D8B030D-6E8A-4147-A177-3AD203B41FA5}">
                      <a16:colId xmlns:a16="http://schemas.microsoft.com/office/drawing/2014/main" val="956842962"/>
                    </a:ext>
                  </a:extLst>
                </a:gridCol>
              </a:tblGrid>
              <a:tr h="370840">
                <a:tc>
                  <a:txBody>
                    <a:bodyPr/>
                    <a:lstStyle/>
                    <a:p>
                      <a:r>
                        <a:rPr lang="de-DE" dirty="0"/>
                        <a:t>Operation</a:t>
                      </a:r>
                    </a:p>
                  </a:txBody>
                  <a:tcPr anchor="ctr"/>
                </a:tc>
                <a:tc>
                  <a:txBody>
                    <a:bodyPr/>
                    <a:lstStyle/>
                    <a:p>
                      <a:r>
                        <a:rPr lang="de-DE" dirty="0"/>
                        <a:t>CRUD</a:t>
                      </a:r>
                    </a:p>
                  </a:txBody>
                  <a:tcPr anchor="ctr"/>
                </a:tc>
                <a:tc>
                  <a:txBody>
                    <a:bodyPr/>
                    <a:lstStyle/>
                    <a:p>
                      <a:r>
                        <a:rPr lang="de-DE"/>
                        <a:t>Description</a:t>
                      </a:r>
                    </a:p>
                  </a:txBody>
                  <a:tcPr anchor="ctr"/>
                </a:tc>
                <a:extLst>
                  <a:ext uri="{0D108BD9-81ED-4DB2-BD59-A6C34878D82A}">
                    <a16:rowId xmlns:a16="http://schemas.microsoft.com/office/drawing/2014/main" val="3328379410"/>
                  </a:ext>
                </a:extLst>
              </a:tr>
              <a:tr h="370840">
                <a:tc>
                  <a:txBody>
                    <a:bodyPr/>
                    <a:lstStyle/>
                    <a:p>
                      <a:r>
                        <a:rPr lang="de-DE"/>
                        <a:t>POST</a:t>
                      </a:r>
                    </a:p>
                  </a:txBody>
                  <a:tcPr anchor="ctr"/>
                </a:tc>
                <a:tc>
                  <a:txBody>
                    <a:bodyPr/>
                    <a:lstStyle/>
                    <a:p>
                      <a:r>
                        <a:rPr lang="de-DE" dirty="0"/>
                        <a:t>Create</a:t>
                      </a:r>
                    </a:p>
                  </a:txBody>
                  <a:tcPr anchor="ctr"/>
                </a:tc>
                <a:tc>
                  <a:txBody>
                    <a:bodyPr/>
                    <a:lstStyle/>
                    <a:p>
                      <a:r>
                        <a:rPr lang="en-US"/>
                        <a:t>Create resources (i.e. POST adds a resource to a collection).</a:t>
                      </a:r>
                    </a:p>
                  </a:txBody>
                  <a:tcPr anchor="ctr"/>
                </a:tc>
                <a:extLst>
                  <a:ext uri="{0D108BD9-81ED-4DB2-BD59-A6C34878D82A}">
                    <a16:rowId xmlns:a16="http://schemas.microsoft.com/office/drawing/2014/main" val="192004969"/>
                  </a:ext>
                </a:extLst>
              </a:tr>
              <a:tr h="370840">
                <a:tc>
                  <a:txBody>
                    <a:bodyPr/>
                    <a:lstStyle/>
                    <a:p>
                      <a:r>
                        <a:rPr lang="de-DE"/>
                        <a:t>GET</a:t>
                      </a:r>
                    </a:p>
                  </a:txBody>
                  <a:tcPr anchor="ctr"/>
                </a:tc>
                <a:tc>
                  <a:txBody>
                    <a:bodyPr/>
                    <a:lstStyle/>
                    <a:p>
                      <a:r>
                        <a:rPr lang="de-DE"/>
                        <a:t>Read</a:t>
                      </a:r>
                    </a:p>
                  </a:txBody>
                  <a:tcPr anchor="ctr"/>
                </a:tc>
                <a:tc>
                  <a:txBody>
                    <a:bodyPr/>
                    <a:lstStyle/>
                    <a:p>
                      <a:r>
                        <a:rPr lang="en-US"/>
                        <a:t>Retrieve a resource from the server. Data is only retrieved and not modified.</a:t>
                      </a:r>
                    </a:p>
                  </a:txBody>
                  <a:tcPr anchor="ctr"/>
                </a:tc>
                <a:extLst>
                  <a:ext uri="{0D108BD9-81ED-4DB2-BD59-A6C34878D82A}">
                    <a16:rowId xmlns:a16="http://schemas.microsoft.com/office/drawing/2014/main" val="976450242"/>
                  </a:ext>
                </a:extLst>
              </a:tr>
              <a:tr h="370840">
                <a:tc>
                  <a:txBody>
                    <a:bodyPr/>
                    <a:lstStyle/>
                    <a:p>
                      <a:r>
                        <a:rPr lang="de-DE"/>
                        <a:t>PUT</a:t>
                      </a:r>
                    </a:p>
                  </a:txBody>
                  <a:tcPr anchor="ctr"/>
                </a:tc>
                <a:tc>
                  <a:txBody>
                    <a:bodyPr/>
                    <a:lstStyle/>
                    <a:p>
                      <a:r>
                        <a:rPr lang="de-DE"/>
                        <a:t>Update</a:t>
                      </a:r>
                    </a:p>
                  </a:txBody>
                  <a:tcPr anchor="ctr"/>
                </a:tc>
                <a:tc>
                  <a:txBody>
                    <a:bodyPr/>
                    <a:lstStyle/>
                    <a:p>
                      <a:r>
                        <a:rPr lang="en-US"/>
                        <a:t>Replace a specific resource. Is also used as a </a:t>
                      </a:r>
                      <a:r>
                        <a:rPr lang="en-US" i="1"/>
                        <a:t>create</a:t>
                      </a:r>
                      <a:r>
                        <a:rPr lang="en-US"/>
                        <a:t> " if the resource at the indicated identifier/URI does not exist yet.</a:t>
                      </a:r>
                    </a:p>
                  </a:txBody>
                  <a:tcPr anchor="ctr"/>
                </a:tc>
                <a:extLst>
                  <a:ext uri="{0D108BD9-81ED-4DB2-BD59-A6C34878D82A}">
                    <a16:rowId xmlns:a16="http://schemas.microsoft.com/office/drawing/2014/main" val="1678002153"/>
                  </a:ext>
                </a:extLst>
              </a:tr>
              <a:tr h="370840">
                <a:tc>
                  <a:txBody>
                    <a:bodyPr/>
                    <a:lstStyle/>
                    <a:p>
                      <a:r>
                        <a:rPr lang="de-DE"/>
                        <a:t>PATCH</a:t>
                      </a:r>
                    </a:p>
                  </a:txBody>
                  <a:tcPr anchor="ctr"/>
                </a:tc>
                <a:tc>
                  <a:txBody>
                    <a:bodyPr/>
                    <a:lstStyle/>
                    <a:p>
                      <a:r>
                        <a:rPr lang="de-DE"/>
                        <a:t>Update</a:t>
                      </a:r>
                    </a:p>
                  </a:txBody>
                  <a:tcPr anchor="ctr"/>
                </a:tc>
                <a:tc>
                  <a:txBody>
                    <a:bodyPr/>
                    <a:lstStyle/>
                    <a:p>
                      <a:r>
                        <a:rPr lang="en-US" dirty="0"/>
                        <a:t>Partially modify an existing resource. The request contains the data and instructions that have to be used for changing/modifying the resource. In case JSON is the encoding format in the designated JSON merge patch format (RFC 7386).</a:t>
                      </a:r>
                    </a:p>
                  </a:txBody>
                  <a:tcPr anchor="ctr"/>
                </a:tc>
                <a:extLst>
                  <a:ext uri="{0D108BD9-81ED-4DB2-BD59-A6C34878D82A}">
                    <a16:rowId xmlns:a16="http://schemas.microsoft.com/office/drawing/2014/main" val="2677273859"/>
                  </a:ext>
                </a:extLst>
              </a:tr>
              <a:tr h="370840">
                <a:tc>
                  <a:txBody>
                    <a:bodyPr/>
                    <a:lstStyle/>
                    <a:p>
                      <a:r>
                        <a:rPr lang="de-DE" dirty="0"/>
                        <a:t>DELETE</a:t>
                      </a:r>
                    </a:p>
                  </a:txBody>
                  <a:tcPr anchor="ctr"/>
                </a:tc>
                <a:tc>
                  <a:txBody>
                    <a:bodyPr/>
                    <a:lstStyle/>
                    <a:p>
                      <a:r>
                        <a:rPr lang="de-DE" dirty="0"/>
                        <a:t>Delete</a:t>
                      </a:r>
                    </a:p>
                  </a:txBody>
                  <a:tcPr anchor="ctr"/>
                </a:tc>
                <a:tc>
                  <a:txBody>
                    <a:bodyPr/>
                    <a:lstStyle/>
                    <a:p>
                      <a:r>
                        <a:rPr lang="de-DE" dirty="0"/>
                        <a:t>Remove </a:t>
                      </a:r>
                      <a:r>
                        <a:rPr lang="de-DE" dirty="0" err="1"/>
                        <a:t>the</a:t>
                      </a:r>
                      <a:r>
                        <a:rPr lang="de-DE" dirty="0"/>
                        <a:t> </a:t>
                      </a:r>
                      <a:r>
                        <a:rPr lang="de-DE" dirty="0" err="1"/>
                        <a:t>specific</a:t>
                      </a:r>
                      <a:r>
                        <a:rPr lang="de-DE" dirty="0"/>
                        <a:t> </a:t>
                      </a:r>
                      <a:r>
                        <a:rPr lang="de-DE" dirty="0" err="1"/>
                        <a:t>resource</a:t>
                      </a:r>
                      <a:r>
                        <a:rPr lang="de-DE" dirty="0"/>
                        <a:t>.</a:t>
                      </a:r>
                    </a:p>
                  </a:txBody>
                  <a:tcPr anchor="ctr"/>
                </a:tc>
                <a:extLst>
                  <a:ext uri="{0D108BD9-81ED-4DB2-BD59-A6C34878D82A}">
                    <a16:rowId xmlns:a16="http://schemas.microsoft.com/office/drawing/2014/main" val="669910056"/>
                  </a:ext>
                </a:extLst>
              </a:tr>
            </a:tbl>
          </a:graphicData>
        </a:graphic>
      </p:graphicFrame>
      <p:sp>
        <p:nvSpPr>
          <p:cNvPr id="6" name="Rechteck 5"/>
          <p:cNvSpPr/>
          <p:nvPr/>
        </p:nvSpPr>
        <p:spPr>
          <a:xfrm>
            <a:off x="981510" y="5929168"/>
            <a:ext cx="3852337" cy="369332"/>
          </a:xfrm>
          <a:prstGeom prst="rect">
            <a:avLst/>
          </a:prstGeom>
        </p:spPr>
        <p:txBody>
          <a:bodyPr wrap="none">
            <a:spAutoFit/>
          </a:bodyPr>
          <a:lstStyle/>
          <a:p>
            <a:r>
              <a:rPr lang="de-DE" dirty="0" smtClean="0"/>
              <a:t>CRUD: Create, </a:t>
            </a:r>
            <a:r>
              <a:rPr lang="de-DE" dirty="0" err="1" smtClean="0"/>
              <a:t>read</a:t>
            </a:r>
            <a:r>
              <a:rPr lang="de-DE" dirty="0" smtClean="0"/>
              <a:t>, update, </a:t>
            </a:r>
            <a:r>
              <a:rPr lang="de-DE" dirty="0" err="1" smtClean="0"/>
              <a:t>delete</a:t>
            </a:r>
            <a:endParaRPr lang="de-DE" dirty="0"/>
          </a:p>
        </p:txBody>
      </p:sp>
      <p:sp>
        <p:nvSpPr>
          <p:cNvPr id="7" name="Titel 1"/>
          <p:cNvSpPr txBox="1">
            <a:spLocks/>
          </p:cNvSpPr>
          <p:nvPr/>
        </p:nvSpPr>
        <p:spPr>
          <a:xfrm>
            <a:off x="990600" y="652463"/>
            <a:ext cx="10515600" cy="1176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C00000"/>
                </a:solidFill>
                <a:latin typeface="Calibri" panose="020F0502020204030204" pitchFamily="34" charset="0"/>
                <a:ea typeface="+mj-ea"/>
                <a:cs typeface="Calibri" panose="020F0502020204030204" pitchFamily="34" charset="0"/>
              </a:defRPr>
            </a:lvl1pPr>
          </a:lstStyle>
          <a:p>
            <a:endParaRPr lang="de-DE" dirty="0"/>
          </a:p>
        </p:txBody>
      </p:sp>
    </p:spTree>
    <p:extLst>
      <p:ext uri="{BB962C8B-B14F-4D97-AF65-F5344CB8AC3E}">
        <p14:creationId xmlns:p14="http://schemas.microsoft.com/office/powerpoint/2010/main" val="41458691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Tools</a:t>
            </a:r>
            <a:endParaRPr lang="de-DE" dirty="0"/>
          </a:p>
        </p:txBody>
      </p:sp>
      <p:sp>
        <p:nvSpPr>
          <p:cNvPr id="3" name="Inhaltsplatzhalter 2"/>
          <p:cNvSpPr>
            <a:spLocks noGrp="1"/>
          </p:cNvSpPr>
          <p:nvPr>
            <p:ph idx="1"/>
          </p:nvPr>
        </p:nvSpPr>
        <p:spPr/>
        <p:txBody>
          <a:bodyPr/>
          <a:lstStyle/>
          <a:p>
            <a:r>
              <a:rPr lang="en-US" dirty="0" err="1"/>
              <a:t>GeoServer</a:t>
            </a:r>
            <a:r>
              <a:rPr lang="en-US" dirty="0"/>
              <a:t> provides a RESTful interface through which clients can retrieve information about an instance and make configuration changes (see </a:t>
            </a:r>
            <a:r>
              <a:rPr lang="en-US" dirty="0">
                <a:hlinkClick r:id="rId2"/>
              </a:rPr>
              <a:t>https://</a:t>
            </a:r>
            <a:r>
              <a:rPr lang="en-US" dirty="0" smtClean="0">
                <a:hlinkClick r:id="rId2"/>
              </a:rPr>
              <a:t>docs.geoserver.org/stable/en/user/rest/index.html</a:t>
            </a:r>
            <a:r>
              <a:rPr lang="en-US" dirty="0" smtClean="0"/>
              <a:t>).</a:t>
            </a:r>
          </a:p>
          <a:p>
            <a:r>
              <a:rPr lang="en-US" dirty="0" smtClean="0"/>
              <a:t>Using </a:t>
            </a:r>
            <a:r>
              <a:rPr lang="en-US" dirty="0"/>
              <a:t>the REST interface’s simple HTTP calls, clients can configure </a:t>
            </a:r>
            <a:r>
              <a:rPr lang="en-US" dirty="0" err="1"/>
              <a:t>GeoServer</a:t>
            </a:r>
            <a:r>
              <a:rPr lang="en-US" dirty="0"/>
              <a:t> without needing to use the Web administration interface.</a:t>
            </a:r>
            <a:endParaRPr lang="de-DE" dirty="0"/>
          </a:p>
        </p:txBody>
      </p:sp>
    </p:spTree>
    <p:extLst>
      <p:ext uri="{BB962C8B-B14F-4D97-AF65-F5344CB8AC3E}">
        <p14:creationId xmlns:p14="http://schemas.microsoft.com/office/powerpoint/2010/main" val="580277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40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0" hangingPunct="0"/>
            <a:endParaRPr lang="de-DE"/>
          </a:p>
        </p:txBody>
      </p:sp>
      <p:sp>
        <p:nvSpPr>
          <p:cNvPr id="2" name="Titel 1"/>
          <p:cNvSpPr>
            <a:spLocks noGrp="1"/>
          </p:cNvSpPr>
          <p:nvPr>
            <p:ph type="title"/>
          </p:nvPr>
        </p:nvSpPr>
        <p:spPr>
          <a:xfrm>
            <a:off x="838200" y="2039303"/>
            <a:ext cx="10515600" cy="1176338"/>
          </a:xfrm>
        </p:spPr>
        <p:txBody>
          <a:bodyPr/>
          <a:lstStyle/>
          <a:p>
            <a:pPr algn="r"/>
            <a:r>
              <a:rPr lang="de-DE" dirty="0" smtClean="0">
                <a:solidFill>
                  <a:schemeClr val="accent4">
                    <a:lumMod val="40000"/>
                    <a:lumOff val="60000"/>
                  </a:schemeClr>
                </a:solidFill>
              </a:rPr>
              <a:t>Encodings</a:t>
            </a: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lstStyle/>
          <a:p>
            <a:pPr algn="r"/>
            <a:r>
              <a:rPr lang="de-DE" dirty="0" smtClean="0">
                <a:solidFill>
                  <a:schemeClr val="accent4">
                    <a:lumMod val="40000"/>
                    <a:lumOff val="60000"/>
                  </a:schemeClr>
                </a:solidFill>
              </a:rPr>
              <a:t>GML</a:t>
            </a:r>
          </a:p>
          <a:p>
            <a:pPr algn="r"/>
            <a:r>
              <a:rPr lang="de-DE" dirty="0" smtClean="0">
                <a:solidFill>
                  <a:schemeClr val="accent4">
                    <a:lumMod val="40000"/>
                    <a:lumOff val="60000"/>
                  </a:schemeClr>
                </a:solidFill>
              </a:rPr>
              <a:t>HTML</a:t>
            </a:r>
          </a:p>
          <a:p>
            <a:pPr algn="r"/>
            <a:r>
              <a:rPr lang="de-DE" dirty="0" err="1" smtClean="0">
                <a:solidFill>
                  <a:schemeClr val="accent4">
                    <a:lumMod val="40000"/>
                    <a:lumOff val="60000"/>
                  </a:schemeClr>
                </a:solidFill>
              </a:rPr>
              <a:t>GeoJSON</a:t>
            </a:r>
            <a:endParaRPr lang="de-DE" dirty="0" smtClean="0">
              <a:solidFill>
                <a:schemeClr val="accent4">
                  <a:lumMod val="40000"/>
                  <a:lumOff val="60000"/>
                </a:schemeClr>
              </a:solidFill>
            </a:endParaRPr>
          </a:p>
          <a:p>
            <a:pPr algn="r"/>
            <a:r>
              <a:rPr lang="de-DE" dirty="0" smtClean="0">
                <a:solidFill>
                  <a:schemeClr val="accent4">
                    <a:lumMod val="40000"/>
                    <a:lumOff val="60000"/>
                  </a:schemeClr>
                </a:solidFill>
              </a:rPr>
              <a:t>YAML</a:t>
            </a:r>
            <a:endParaRPr lang="de-DE" dirty="0">
              <a:solidFill>
                <a:schemeClr val="accent4">
                  <a:lumMod val="40000"/>
                  <a:lumOff val="60000"/>
                </a:schemeClr>
              </a:solidFill>
            </a:endParaRPr>
          </a:p>
        </p:txBody>
      </p:sp>
    </p:spTree>
    <p:extLst>
      <p:ext uri="{BB962C8B-B14F-4D97-AF65-F5344CB8AC3E}">
        <p14:creationId xmlns:p14="http://schemas.microsoft.com/office/powerpoint/2010/main" val="1108367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XML</a:t>
            </a:r>
            <a:endParaRPr lang="de-DE" dirty="0"/>
          </a:p>
        </p:txBody>
      </p:sp>
      <p:sp>
        <p:nvSpPr>
          <p:cNvPr id="3" name="Inhaltsplatzhalter 2"/>
          <p:cNvSpPr>
            <a:spLocks noGrp="1"/>
          </p:cNvSpPr>
          <p:nvPr>
            <p:ph idx="1"/>
          </p:nvPr>
        </p:nvSpPr>
        <p:spPr/>
        <p:txBody>
          <a:bodyPr/>
          <a:lstStyle/>
          <a:p>
            <a:r>
              <a:rPr lang="de-DE" dirty="0" smtClean="0"/>
              <a:t>XML </a:t>
            </a:r>
            <a:r>
              <a:rPr lang="de-DE" dirty="0" err="1" smtClean="0"/>
              <a:t>languages</a:t>
            </a:r>
            <a:r>
              <a:rPr lang="de-DE" dirty="0" smtClean="0"/>
              <a:t> („</a:t>
            </a:r>
            <a:r>
              <a:rPr lang="de-DE" dirty="0" err="1" smtClean="0"/>
              <a:t>namespaces</a:t>
            </a:r>
            <a:r>
              <a:rPr lang="de-DE" dirty="0" smtClean="0"/>
              <a:t>“) </a:t>
            </a:r>
            <a:r>
              <a:rPr lang="de-DE" dirty="0" err="1" smtClean="0"/>
              <a:t>are</a:t>
            </a:r>
            <a:r>
              <a:rPr lang="de-DE" dirty="0" smtClean="0"/>
              <a:t> </a:t>
            </a:r>
            <a:r>
              <a:rPr lang="de-DE" dirty="0" err="1" smtClean="0"/>
              <a:t>defined</a:t>
            </a:r>
            <a:r>
              <a:rPr lang="de-DE" dirty="0" smtClean="0"/>
              <a:t> </a:t>
            </a:r>
            <a:r>
              <a:rPr lang="de-DE" dirty="0" err="1" smtClean="0"/>
              <a:t>by</a:t>
            </a:r>
            <a:r>
              <a:rPr lang="de-DE" dirty="0" smtClean="0"/>
              <a:t> XML Schema </a:t>
            </a:r>
            <a:r>
              <a:rPr lang="de-DE" dirty="0" err="1" smtClean="0"/>
              <a:t>Definitions</a:t>
            </a:r>
            <a:endParaRPr lang="de-DE" dirty="0" smtClean="0"/>
          </a:p>
          <a:p>
            <a:r>
              <a:rPr lang="de-DE" dirty="0"/>
              <a:t>Details </a:t>
            </a:r>
            <a:r>
              <a:rPr lang="de-DE" dirty="0" err="1"/>
              <a:t>beyon</a:t>
            </a:r>
            <a:r>
              <a:rPr lang="de-DE" dirty="0"/>
              <a:t> </a:t>
            </a:r>
            <a:r>
              <a:rPr lang="de-DE" dirty="0" err="1"/>
              <a:t>the</a:t>
            </a:r>
            <a:r>
              <a:rPr lang="de-DE" dirty="0"/>
              <a:t> </a:t>
            </a:r>
            <a:r>
              <a:rPr lang="de-DE" dirty="0" err="1"/>
              <a:t>scope</a:t>
            </a:r>
            <a:r>
              <a:rPr lang="de-DE" dirty="0"/>
              <a:t> </a:t>
            </a:r>
            <a:r>
              <a:rPr lang="de-DE" dirty="0" err="1"/>
              <a:t>of</a:t>
            </a:r>
            <a:r>
              <a:rPr lang="de-DE" dirty="0"/>
              <a:t> </a:t>
            </a:r>
            <a:r>
              <a:rPr lang="de-DE" dirty="0" err="1"/>
              <a:t>this</a:t>
            </a:r>
            <a:r>
              <a:rPr lang="de-DE" dirty="0"/>
              <a:t> </a:t>
            </a:r>
            <a:r>
              <a:rPr lang="de-DE" dirty="0" err="1"/>
              <a:t>worshop</a:t>
            </a:r>
            <a:r>
              <a:rPr lang="de-DE" dirty="0"/>
              <a:t>.</a:t>
            </a:r>
          </a:p>
        </p:txBody>
      </p:sp>
    </p:spTree>
    <p:extLst>
      <p:ext uri="{BB962C8B-B14F-4D97-AF65-F5344CB8AC3E}">
        <p14:creationId xmlns:p14="http://schemas.microsoft.com/office/powerpoint/2010/main" val="3908737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Foliennummernplatzhalter 5"/>
          <p:cNvSpPr>
            <a:spLocks noGrp="1"/>
          </p:cNvSpPr>
          <p:nvPr>
            <p:ph type="sldNum"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50000"/>
              </a:spcAft>
              <a:buClr>
                <a:schemeClr val="accent1"/>
              </a:buClr>
              <a:buSzPct val="70000"/>
              <a:buFont typeface="Wingdings" pitchFamily="2" charset="2"/>
              <a:buChar char="n"/>
              <a:defRPr sz="2000">
                <a:solidFill>
                  <a:schemeClr val="tx1"/>
                </a:solidFill>
                <a:latin typeface="Tahoma" pitchFamily="34" charset="0"/>
              </a:defRPr>
            </a:lvl1pPr>
            <a:lvl2pPr marL="742950" indent="-285750" eaLnBrk="0" hangingPunct="0">
              <a:lnSpc>
                <a:spcPct val="80000"/>
              </a:lnSpc>
              <a:buClr>
                <a:schemeClr val="hlink"/>
              </a:buClr>
              <a:buSzPct val="65000"/>
              <a:buFont typeface="Wingdings" pitchFamily="2" charset="2"/>
              <a:buChar char="¡"/>
              <a:defRPr sz="2000">
                <a:solidFill>
                  <a:schemeClr val="tx1"/>
                </a:solidFill>
                <a:latin typeface="Tahoma" pitchFamily="34" charset="0"/>
              </a:defRPr>
            </a:lvl2pPr>
            <a:lvl3pPr marL="1143000" indent="-228600" eaLnBrk="0" hangingPunct="0">
              <a:spcBef>
                <a:spcPct val="20000"/>
              </a:spcBef>
              <a:buClr>
                <a:schemeClr val="accent1"/>
              </a:buClr>
              <a:buSzPct val="70000"/>
              <a:buFont typeface="Wingdings" pitchFamily="2" charset="2"/>
              <a:buChar char="n"/>
              <a:defRPr sz="2000">
                <a:solidFill>
                  <a:schemeClr val="tx1"/>
                </a:solidFill>
                <a:latin typeface="Tahoma" pitchFamily="34"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9pPr>
          </a:lstStyle>
          <a:p>
            <a:pPr eaLnBrk="1" hangingPunct="1">
              <a:spcAft>
                <a:spcPct val="0"/>
              </a:spcAft>
              <a:buClrTx/>
              <a:buSzTx/>
              <a:buFontTx/>
              <a:buNone/>
            </a:pPr>
            <a:fld id="{BF6C7CCE-BF27-4EAA-82A5-233FAB3C72AB}" type="slidenum">
              <a:rPr lang="de-DE" altLang="de-DE" sz="1000">
                <a:latin typeface="Arial" pitchFamily="34" charset="0"/>
              </a:rPr>
              <a:pPr eaLnBrk="1" hangingPunct="1">
                <a:spcAft>
                  <a:spcPct val="0"/>
                </a:spcAft>
                <a:buClrTx/>
                <a:buSzTx/>
                <a:buFontTx/>
                <a:buNone/>
              </a:pPr>
              <a:t>3</a:t>
            </a:fld>
            <a:endParaRPr lang="de-DE" altLang="de-DE" sz="1000">
              <a:latin typeface="Arial" pitchFamily="34" charset="0"/>
            </a:endParaRPr>
          </a:p>
        </p:txBody>
      </p:sp>
      <p:sp>
        <p:nvSpPr>
          <p:cNvPr id="18436" name="Rectangle 2"/>
          <p:cNvSpPr>
            <a:spLocks noGrp="1" noChangeArrowheads="1"/>
          </p:cNvSpPr>
          <p:nvPr>
            <p:ph type="title"/>
          </p:nvPr>
        </p:nvSpPr>
        <p:spPr>
          <a:noFill/>
        </p:spPr>
        <p:txBody>
          <a:bodyPr vert="horz" lIns="92075" tIns="46038" rIns="92075" bIns="46038" rtlCol="0" anchor="ctr">
            <a:normAutofit/>
          </a:bodyPr>
          <a:lstStyle/>
          <a:p>
            <a:pPr eaLnBrk="1" hangingPunct="1"/>
            <a:r>
              <a:rPr lang="en-GB" altLang="de-DE" dirty="0" smtClean="0"/>
              <a:t>The Web: Small but powerful standards</a:t>
            </a:r>
            <a:endParaRPr lang="en-GB" altLang="de-DE" dirty="0" smtClean="0">
              <a:solidFill>
                <a:schemeClr val="tx1"/>
              </a:solidFill>
            </a:endParaRPr>
          </a:p>
        </p:txBody>
      </p:sp>
      <p:sp>
        <p:nvSpPr>
          <p:cNvPr id="18437" name="Rectangle 3"/>
          <p:cNvSpPr>
            <a:spLocks noGrp="1" noChangeArrowheads="1"/>
          </p:cNvSpPr>
          <p:nvPr>
            <p:ph type="body" idx="1"/>
          </p:nvPr>
        </p:nvSpPr>
        <p:spPr>
          <a:xfrm>
            <a:off x="895350" y="3972560"/>
            <a:ext cx="8135938" cy="2327364"/>
          </a:xfrm>
          <a:noFill/>
        </p:spPr>
        <p:txBody>
          <a:bodyPr vert="horz" lIns="92075" tIns="46038" rIns="92075" bIns="46038" rtlCol="0">
            <a:normAutofit/>
          </a:bodyPr>
          <a:lstStyle/>
          <a:p>
            <a:pPr eaLnBrk="1" hangingPunct="1">
              <a:lnSpc>
                <a:spcPct val="90000"/>
              </a:lnSpc>
            </a:pPr>
            <a:r>
              <a:rPr lang="en-GB" altLang="de-DE" b="1" dirty="0" smtClean="0"/>
              <a:t>Transfer protocol</a:t>
            </a:r>
            <a:r>
              <a:rPr lang="en-GB" altLang="de-DE" dirty="0" smtClean="0"/>
              <a:t>: Hypertext Transfer Protocol, HTTP</a:t>
            </a:r>
          </a:p>
          <a:p>
            <a:pPr eaLnBrk="1" hangingPunct="1">
              <a:lnSpc>
                <a:spcPct val="90000"/>
              </a:lnSpc>
            </a:pPr>
            <a:r>
              <a:rPr lang="en-GB" altLang="de-DE" dirty="0"/>
              <a:t>Uniform identification schema: </a:t>
            </a:r>
            <a:r>
              <a:rPr lang="en-GB" altLang="de-DE" b="1" dirty="0"/>
              <a:t>Uniform Resource </a:t>
            </a:r>
            <a:r>
              <a:rPr lang="en-GB" altLang="de-DE" b="1" dirty="0" smtClean="0"/>
              <a:t>Identifiers </a:t>
            </a:r>
            <a:r>
              <a:rPr lang="en-GB" altLang="de-DE" dirty="0"/>
              <a:t>(</a:t>
            </a:r>
            <a:r>
              <a:rPr lang="en-GB" altLang="de-DE" dirty="0">
                <a:hlinkClick r:id="rId3" action="ppaction://hlinksldjump"/>
              </a:rPr>
              <a:t>URI</a:t>
            </a:r>
            <a:r>
              <a:rPr lang="en-GB" altLang="de-DE" dirty="0" smtClean="0"/>
              <a:t>)</a:t>
            </a:r>
          </a:p>
          <a:p>
            <a:r>
              <a:rPr lang="en-GB" altLang="de-DE" b="1" dirty="0"/>
              <a:t>Document format</a:t>
            </a:r>
            <a:r>
              <a:rPr lang="en-GB" altLang="de-DE" dirty="0"/>
              <a:t>: (</a:t>
            </a:r>
            <a:r>
              <a:rPr lang="en-GB" altLang="de-DE" dirty="0" err="1"/>
              <a:t>eXtensible</a:t>
            </a:r>
            <a:r>
              <a:rPr lang="en-GB" altLang="de-DE" dirty="0"/>
              <a:t>) Hypertext </a:t>
            </a:r>
            <a:r>
              <a:rPr lang="en-GB" altLang="de-DE" dirty="0" err="1"/>
              <a:t>Markup</a:t>
            </a:r>
            <a:r>
              <a:rPr lang="en-GB" altLang="de-DE" dirty="0"/>
              <a:t> Language, (X)HTML </a:t>
            </a:r>
          </a:p>
          <a:p>
            <a:pPr eaLnBrk="1" hangingPunct="1">
              <a:lnSpc>
                <a:spcPct val="90000"/>
              </a:lnSpc>
            </a:pPr>
            <a:r>
              <a:rPr lang="en-GB" altLang="de-DE" sz="1800" b="1" dirty="0" smtClean="0"/>
              <a:t>Information </a:t>
            </a:r>
            <a:r>
              <a:rPr lang="en-GB" altLang="de-DE" sz="1800" b="1" dirty="0"/>
              <a:t>resources themselves</a:t>
            </a:r>
          </a:p>
          <a:p>
            <a:pPr lvl="1" eaLnBrk="1" hangingPunct="1">
              <a:lnSpc>
                <a:spcPct val="90000"/>
              </a:lnSpc>
            </a:pPr>
            <a:r>
              <a:rPr lang="en-GB" altLang="de-DE" sz="1800" dirty="0"/>
              <a:t>Information resources must be identifiable (per name, per address / location)</a:t>
            </a:r>
          </a:p>
          <a:p>
            <a:pPr lvl="1" eaLnBrk="1" hangingPunct="1">
              <a:lnSpc>
                <a:spcPct val="90000"/>
              </a:lnSpc>
            </a:pPr>
            <a:r>
              <a:rPr lang="en-GB" altLang="de-DE" sz="1800" dirty="0"/>
              <a:t>Identification schema (string!) must be expandable and complete.</a:t>
            </a:r>
          </a:p>
          <a:p>
            <a:pPr eaLnBrk="1" hangingPunct="1">
              <a:lnSpc>
                <a:spcPct val="90000"/>
              </a:lnSpc>
            </a:pPr>
            <a:endParaRPr lang="en-GB" altLang="de-DE" dirty="0"/>
          </a:p>
          <a:p>
            <a:pPr eaLnBrk="1" hangingPunct="1">
              <a:lnSpc>
                <a:spcPct val="90000"/>
              </a:lnSpc>
            </a:pPr>
            <a:endParaRPr lang="en-GB" altLang="de-DE" dirty="0" smtClean="0"/>
          </a:p>
        </p:txBody>
      </p:sp>
      <p:sp>
        <p:nvSpPr>
          <p:cNvPr id="7" name="Rectangle 3"/>
          <p:cNvSpPr txBox="1">
            <a:spLocks noChangeArrowheads="1"/>
          </p:cNvSpPr>
          <p:nvPr/>
        </p:nvSpPr>
        <p:spPr bwMode="auto">
          <a:xfrm>
            <a:off x="4433633" y="1846585"/>
            <a:ext cx="3821367" cy="73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4638" indent="-274638" algn="l" rtl="0" eaLnBrk="0" fontAlgn="base" hangingPunct="0">
              <a:spcBef>
                <a:spcPts val="600"/>
              </a:spcBef>
              <a:spcAft>
                <a:spcPct val="50000"/>
              </a:spcAft>
              <a:buClr>
                <a:schemeClr val="accent1"/>
              </a:buClr>
              <a:buSzPct val="70000"/>
              <a:buFont typeface="Wingdings" pitchFamily="2" charset="2"/>
              <a:buChar char="n"/>
              <a:defRPr sz="2000">
                <a:solidFill>
                  <a:schemeClr val="tx1"/>
                </a:solidFill>
                <a:latin typeface="+mn-lt"/>
                <a:ea typeface="+mn-ea"/>
                <a:cs typeface="+mn-cs"/>
              </a:defRPr>
            </a:lvl1pPr>
            <a:lvl2pPr marL="889000" indent="-261938" algn="l" rtl="0" eaLnBrk="0" fontAlgn="base" hangingPunct="0">
              <a:lnSpc>
                <a:spcPct val="80000"/>
              </a:lnSpc>
              <a:spcBef>
                <a:spcPts val="600"/>
              </a:spcBef>
              <a:spcAft>
                <a:spcPct val="0"/>
              </a:spcAft>
              <a:buClr>
                <a:schemeClr val="hlink"/>
              </a:buClr>
              <a:buSzPct val="65000"/>
              <a:buFont typeface="Wingdings" pitchFamily="2" charset="2"/>
              <a:buChar char="¡"/>
              <a:defRPr sz="2000">
                <a:solidFill>
                  <a:schemeClr val="tx1"/>
                </a:solidFill>
                <a:latin typeface="+mn-lt"/>
              </a:defRPr>
            </a:lvl2pPr>
            <a:lvl3pPr marL="1331913" indent="-258763" algn="l" rtl="0" eaLnBrk="0" fontAlgn="base" hangingPunct="0">
              <a:spcBef>
                <a:spcPts val="600"/>
              </a:spcBef>
              <a:spcAft>
                <a:spcPct val="0"/>
              </a:spcAft>
              <a:buClr>
                <a:schemeClr val="accent1"/>
              </a:buClr>
              <a:buSzPct val="70000"/>
              <a:buFont typeface="Wingdings" pitchFamily="2" charset="2"/>
              <a:buChar char="n"/>
              <a:defRPr sz="2000">
                <a:solidFill>
                  <a:schemeClr val="tx1"/>
                </a:solidFill>
                <a:latin typeface="+mn-lt"/>
              </a:defRPr>
            </a:lvl3pPr>
            <a:lvl4pPr marL="1785938" indent="-274638" algn="l" rtl="0" eaLnBrk="0" fontAlgn="base" hangingPunct="0">
              <a:spcBef>
                <a:spcPts val="600"/>
              </a:spcBef>
              <a:spcAft>
                <a:spcPct val="0"/>
              </a:spcAft>
              <a:buClr>
                <a:schemeClr val="hlink"/>
              </a:buClr>
              <a:buSzPct val="75000"/>
              <a:buFont typeface="Wingdings" pitchFamily="2" charset="2"/>
              <a:buChar char="¡"/>
              <a:defRPr sz="2000">
                <a:solidFill>
                  <a:schemeClr val="tx1"/>
                </a:solidFill>
                <a:latin typeface="+mn-lt"/>
              </a:defRPr>
            </a:lvl4pPr>
            <a:lvl5pPr marL="2239963" indent="-274638" algn="l" rtl="0" eaLnBrk="0" fontAlgn="base" hangingPunct="0">
              <a:spcBef>
                <a:spcPts val="600"/>
              </a:spcBef>
              <a:spcAft>
                <a:spcPct val="0"/>
              </a:spcAft>
              <a:buClr>
                <a:schemeClr val="accent1"/>
              </a:buClr>
              <a:buSzPct val="70000"/>
              <a:buFont typeface="Wingdings" pitchFamily="2" charset="2"/>
              <a:buChar char="n"/>
              <a:defRPr sz="2000">
                <a:solidFill>
                  <a:schemeClr val="tx1"/>
                </a:solidFill>
                <a:latin typeface="+mn-lt"/>
              </a:defRPr>
            </a:lvl5pPr>
            <a:lvl6pPr marL="2697163" indent="-274638"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3154363" indent="-274638"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611563" indent="-274638"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4068763" indent="-274638"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eaLnBrk="1" hangingPunct="1">
              <a:buFont typeface="Wingdings" pitchFamily="2" charset="2"/>
              <a:buBlip>
                <a:blip r:embed="rId4"/>
              </a:buBlip>
            </a:pPr>
            <a:r>
              <a:rPr lang="en-GB" altLang="de-DE" kern="0" dirty="0"/>
              <a:t>„It's not often in standardization that you can actually simplify something." Sir Tim Berners-Lee [1]</a:t>
            </a:r>
          </a:p>
          <a:p>
            <a:pPr eaLnBrk="1" hangingPunct="1"/>
            <a:endParaRPr lang="en-GB" altLang="de-DE" kern="0" dirty="0"/>
          </a:p>
        </p:txBody>
      </p:sp>
      <p:sp>
        <p:nvSpPr>
          <p:cNvPr id="2" name="Rechteck 1"/>
          <p:cNvSpPr/>
          <p:nvPr/>
        </p:nvSpPr>
        <p:spPr>
          <a:xfrm>
            <a:off x="895350" y="6299924"/>
            <a:ext cx="4572000" cy="276999"/>
          </a:xfrm>
          <a:prstGeom prst="rect">
            <a:avLst/>
          </a:prstGeom>
        </p:spPr>
        <p:txBody>
          <a:bodyPr>
            <a:spAutoFit/>
          </a:bodyPr>
          <a:lstStyle/>
          <a:p>
            <a:r>
              <a:rPr lang="de-DE" sz="1200" dirty="0">
                <a:latin typeface="Calibri" panose="020F0502020204030204" pitchFamily="34" charset="0"/>
              </a:rPr>
              <a:t>[1] http://xml.coverpages.org/xmlPapers2000Q4.html</a:t>
            </a:r>
          </a:p>
        </p:txBody>
      </p:sp>
      <p:pic>
        <p:nvPicPr>
          <p:cNvPr id="1028" name="Picture 4" descr="C:\Users\behr\AppData\Local\Temp\SNAGHTML2ea5b77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3930" y="1512231"/>
            <a:ext cx="1850775" cy="1721221"/>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1214120" y="3445083"/>
            <a:ext cx="2773680" cy="400110"/>
          </a:xfrm>
          <a:prstGeom prst="rect">
            <a:avLst/>
          </a:prstGeom>
        </p:spPr>
        <p:txBody>
          <a:bodyPr wrap="square">
            <a:spAutoFit/>
          </a:bodyPr>
          <a:lstStyle/>
          <a:p>
            <a:r>
              <a:rPr lang="de-DE" sz="1000" dirty="0"/>
              <a:t>https://commons.wikimedia.org/wiki/File:ODISummit_4Nov_116_(15707890451).jpg</a:t>
            </a:r>
          </a:p>
        </p:txBody>
      </p:sp>
    </p:spTree>
    <p:extLst>
      <p:ext uri="{BB962C8B-B14F-4D97-AF65-F5344CB8AC3E}">
        <p14:creationId xmlns:p14="http://schemas.microsoft.com/office/powerpoint/2010/main" val="3044973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GML</a:t>
            </a:r>
            <a:endParaRPr lang="de-DE" dirty="0"/>
          </a:p>
        </p:txBody>
      </p:sp>
      <p:sp>
        <p:nvSpPr>
          <p:cNvPr id="3" name="Inhaltsplatzhalter 2"/>
          <p:cNvSpPr>
            <a:spLocks noGrp="1"/>
          </p:cNvSpPr>
          <p:nvPr>
            <p:ph idx="1"/>
          </p:nvPr>
        </p:nvSpPr>
        <p:spPr/>
        <p:txBody>
          <a:bodyPr/>
          <a:lstStyle/>
          <a:p>
            <a:r>
              <a:rPr lang="de-DE" dirty="0"/>
              <a:t>van den Brink, L., </a:t>
            </a:r>
            <a:r>
              <a:rPr lang="de-DE" dirty="0" err="1"/>
              <a:t>Portele</a:t>
            </a:r>
            <a:r>
              <a:rPr lang="de-DE" dirty="0"/>
              <a:t>, C., </a:t>
            </a:r>
            <a:r>
              <a:rPr lang="de-DE" dirty="0" err="1"/>
              <a:t>Vretanos</a:t>
            </a:r>
            <a:r>
              <a:rPr lang="de-DE" dirty="0"/>
              <a:t>, P</a:t>
            </a:r>
            <a:r>
              <a:rPr lang="de-DE" dirty="0" smtClean="0"/>
              <a:t>.: </a:t>
            </a:r>
            <a:r>
              <a:rPr lang="en-US" dirty="0" smtClean="0"/>
              <a:t>Geography </a:t>
            </a:r>
            <a:r>
              <a:rPr lang="en-US" dirty="0"/>
              <a:t>Markup Language (GML) Simple Features Profile, </a:t>
            </a:r>
            <a:r>
              <a:rPr lang="en-US" dirty="0" smtClean="0"/>
              <a:t>2012, </a:t>
            </a:r>
            <a:r>
              <a:rPr lang="de-DE" dirty="0" smtClean="0">
                <a:hlinkClick r:id="rId2"/>
              </a:rPr>
              <a:t>https</a:t>
            </a:r>
            <a:r>
              <a:rPr lang="de-DE" dirty="0">
                <a:hlinkClick r:id="rId2"/>
              </a:rPr>
              <a:t>://</a:t>
            </a:r>
            <a:r>
              <a:rPr lang="de-DE" dirty="0" smtClean="0">
                <a:hlinkClick r:id="rId2"/>
              </a:rPr>
              <a:t>docs.opengeospatial.org/is/17-069r3/17-069r3.html#GMLSF</a:t>
            </a:r>
            <a:r>
              <a:rPr lang="de-DE" dirty="0" smtClean="0"/>
              <a:t> (88 pp)</a:t>
            </a:r>
          </a:p>
          <a:p>
            <a:r>
              <a:rPr lang="de-DE" dirty="0" err="1" smtClean="0"/>
              <a:t>Supporting</a:t>
            </a:r>
            <a:r>
              <a:rPr lang="de-DE" dirty="0" smtClean="0"/>
              <a:t> MANY </a:t>
            </a:r>
            <a:r>
              <a:rPr lang="de-DE" dirty="0" err="1" smtClean="0"/>
              <a:t>geometry</a:t>
            </a:r>
            <a:r>
              <a:rPr lang="de-DE" dirty="0" smtClean="0"/>
              <a:t> </a:t>
            </a:r>
            <a:r>
              <a:rPr lang="de-DE" dirty="0" err="1" smtClean="0"/>
              <a:t>types</a:t>
            </a:r>
            <a:endParaRPr lang="de-DE" dirty="0" smtClean="0"/>
          </a:p>
          <a:p>
            <a:r>
              <a:rPr lang="de-DE" dirty="0" err="1" smtClean="0"/>
              <a:t>Supporting</a:t>
            </a:r>
            <a:r>
              <a:rPr lang="de-DE" dirty="0" smtClean="0"/>
              <a:t> </a:t>
            </a:r>
            <a:r>
              <a:rPr lang="de-DE" dirty="0" err="1" smtClean="0"/>
              <a:t>arbitrary</a:t>
            </a:r>
            <a:r>
              <a:rPr lang="de-DE" dirty="0" smtClean="0"/>
              <a:t> </a:t>
            </a:r>
            <a:r>
              <a:rPr lang="de-DE" dirty="0" err="1" smtClean="0"/>
              <a:t>coordinate</a:t>
            </a:r>
            <a:r>
              <a:rPr lang="de-DE" dirty="0" smtClean="0"/>
              <a:t> </a:t>
            </a:r>
            <a:r>
              <a:rPr lang="de-DE" dirty="0" err="1" smtClean="0"/>
              <a:t>reference</a:t>
            </a:r>
            <a:r>
              <a:rPr lang="de-DE" dirty="0" smtClean="0"/>
              <a:t> </a:t>
            </a:r>
            <a:r>
              <a:rPr lang="de-DE" dirty="0" err="1" smtClean="0"/>
              <a:t>systems</a:t>
            </a:r>
            <a:r>
              <a:rPr lang="de-DE" dirty="0" smtClean="0"/>
              <a:t> (CRS)</a:t>
            </a:r>
          </a:p>
          <a:p>
            <a:r>
              <a:rPr lang="de-DE" dirty="0" smtClean="0"/>
              <a:t>Details </a:t>
            </a:r>
            <a:r>
              <a:rPr lang="de-DE" dirty="0" err="1" smtClean="0"/>
              <a:t>beyond</a:t>
            </a:r>
            <a:r>
              <a:rPr lang="de-DE" dirty="0" smtClean="0"/>
              <a:t> </a:t>
            </a:r>
            <a:r>
              <a:rPr lang="de-DE" dirty="0" err="1" smtClean="0"/>
              <a:t>the</a:t>
            </a:r>
            <a:r>
              <a:rPr lang="de-DE" dirty="0" smtClean="0"/>
              <a:t> </a:t>
            </a:r>
            <a:r>
              <a:rPr lang="de-DE" dirty="0" err="1" smtClean="0"/>
              <a:t>scope</a:t>
            </a:r>
            <a:r>
              <a:rPr lang="de-DE" dirty="0" smtClean="0"/>
              <a:t> </a:t>
            </a:r>
            <a:r>
              <a:rPr lang="de-DE" dirty="0" err="1" smtClean="0"/>
              <a:t>of</a:t>
            </a:r>
            <a:r>
              <a:rPr lang="de-DE" dirty="0" smtClean="0"/>
              <a:t> </a:t>
            </a:r>
            <a:r>
              <a:rPr lang="de-DE" dirty="0" err="1" smtClean="0"/>
              <a:t>this</a:t>
            </a:r>
            <a:r>
              <a:rPr lang="de-DE" dirty="0" smtClean="0"/>
              <a:t> </a:t>
            </a:r>
            <a:r>
              <a:rPr lang="de-DE" dirty="0" err="1" smtClean="0"/>
              <a:t>worshop</a:t>
            </a:r>
            <a:r>
              <a:rPr lang="de-DE" dirty="0" smtClean="0"/>
              <a:t>.</a:t>
            </a:r>
            <a:endParaRPr lang="de-DE" dirty="0"/>
          </a:p>
        </p:txBody>
      </p:sp>
      <p:pic>
        <p:nvPicPr>
          <p:cNvPr id="3074" name="Picture 2" descr="C:\Users\behr\AppData\Local\Temp\SNAGHTML2fccca7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655" y="2621078"/>
            <a:ext cx="2856865" cy="3555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61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HTML</a:t>
            </a:r>
            <a:endParaRPr lang="de-DE" dirty="0"/>
          </a:p>
        </p:txBody>
      </p:sp>
      <p:pic>
        <p:nvPicPr>
          <p:cNvPr id="4" name="Grafik 3"/>
          <p:cNvPicPr>
            <a:picLocks noChangeAspect="1"/>
          </p:cNvPicPr>
          <p:nvPr/>
        </p:nvPicPr>
        <p:blipFill>
          <a:blip r:embed="rId2"/>
          <a:stretch>
            <a:fillRect/>
          </a:stretch>
        </p:blipFill>
        <p:spPr>
          <a:xfrm>
            <a:off x="799351" y="1541832"/>
            <a:ext cx="6076978" cy="4552971"/>
          </a:xfrm>
          <a:prstGeom prst="rect">
            <a:avLst/>
          </a:prstGeom>
        </p:spPr>
      </p:pic>
      <p:sp>
        <p:nvSpPr>
          <p:cNvPr id="3" name="Inhaltsplatzhalter 2"/>
          <p:cNvSpPr>
            <a:spLocks noGrp="1"/>
          </p:cNvSpPr>
          <p:nvPr>
            <p:ph idx="1"/>
          </p:nvPr>
        </p:nvSpPr>
        <p:spPr>
          <a:xfrm>
            <a:off x="7076872" y="1841500"/>
            <a:ext cx="4276927" cy="4335463"/>
          </a:xfrm>
        </p:spPr>
        <p:txBody>
          <a:bodyPr/>
          <a:lstStyle/>
          <a:p>
            <a:r>
              <a:rPr lang="de-DE" dirty="0" err="1" smtClean="0"/>
              <a:t>Beyond</a:t>
            </a:r>
            <a:r>
              <a:rPr lang="de-DE" dirty="0" smtClean="0"/>
              <a:t> </a:t>
            </a:r>
            <a:r>
              <a:rPr lang="de-DE" dirty="0" err="1" smtClean="0"/>
              <a:t>the</a:t>
            </a:r>
            <a:r>
              <a:rPr lang="de-DE" dirty="0" smtClean="0"/>
              <a:t> </a:t>
            </a:r>
            <a:r>
              <a:rPr lang="de-DE" dirty="0" err="1" smtClean="0"/>
              <a:t>scope</a:t>
            </a:r>
            <a:r>
              <a:rPr lang="de-DE" dirty="0" smtClean="0"/>
              <a:t> </a:t>
            </a:r>
            <a:r>
              <a:rPr lang="de-DE" dirty="0" err="1" smtClean="0"/>
              <a:t>of</a:t>
            </a:r>
            <a:r>
              <a:rPr lang="de-DE" dirty="0" smtClean="0"/>
              <a:t> </a:t>
            </a:r>
            <a:r>
              <a:rPr lang="de-DE" dirty="0" err="1" smtClean="0"/>
              <a:t>this</a:t>
            </a:r>
            <a:r>
              <a:rPr lang="de-DE" dirty="0" smtClean="0"/>
              <a:t> </a:t>
            </a:r>
            <a:r>
              <a:rPr lang="de-DE" dirty="0" err="1" smtClean="0"/>
              <a:t>workshop</a:t>
            </a:r>
            <a:endParaRPr lang="de-DE" dirty="0" smtClean="0"/>
          </a:p>
          <a:p>
            <a:r>
              <a:rPr lang="de-DE" dirty="0"/>
              <a:t>See </a:t>
            </a:r>
            <a:r>
              <a:rPr lang="de-DE" dirty="0">
                <a:hlinkClick r:id="rId3"/>
              </a:rPr>
              <a:t>https://html.spec.whatwg.org/</a:t>
            </a:r>
            <a:endParaRPr lang="de-DE" dirty="0"/>
          </a:p>
          <a:p>
            <a:endParaRPr lang="de-DE" dirty="0"/>
          </a:p>
        </p:txBody>
      </p:sp>
    </p:spTree>
    <p:extLst>
      <p:ext uri="{BB962C8B-B14F-4D97-AF65-F5344CB8AC3E}">
        <p14:creationId xmlns:p14="http://schemas.microsoft.com/office/powerpoint/2010/main" val="3633189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GeoJSON</a:t>
            </a:r>
            <a:endParaRPr lang="de-DE" dirty="0"/>
          </a:p>
        </p:txBody>
      </p:sp>
      <p:sp>
        <p:nvSpPr>
          <p:cNvPr id="3" name="Inhaltsplatzhalter 2"/>
          <p:cNvSpPr>
            <a:spLocks noGrp="1"/>
          </p:cNvSpPr>
          <p:nvPr>
            <p:ph idx="1"/>
          </p:nvPr>
        </p:nvSpPr>
        <p:spPr/>
        <p:txBody>
          <a:bodyPr/>
          <a:lstStyle/>
          <a:p>
            <a:r>
              <a:rPr lang="de-DE" dirty="0" err="1" smtClean="0"/>
              <a:t>Standardized</a:t>
            </a:r>
            <a:r>
              <a:rPr lang="de-DE" dirty="0" smtClean="0"/>
              <a:t> in </a:t>
            </a:r>
            <a:r>
              <a:rPr lang="en-US" i="1" dirty="0"/>
              <a:t>RFC7946 (see </a:t>
            </a:r>
            <a:r>
              <a:rPr lang="en-US" i="1" dirty="0">
                <a:hlinkClick r:id="rId2"/>
              </a:rPr>
              <a:t>https://</a:t>
            </a:r>
            <a:r>
              <a:rPr lang="en-US" i="1" dirty="0" smtClean="0">
                <a:hlinkClick r:id="rId2"/>
              </a:rPr>
              <a:t>www.rfc-editor.org/rfc/rfc7946</a:t>
            </a:r>
            <a:r>
              <a:rPr lang="en-US" i="1" dirty="0" smtClean="0"/>
              <a:t>)</a:t>
            </a:r>
          </a:p>
          <a:p>
            <a:r>
              <a:rPr lang="en-US" dirty="0" smtClean="0"/>
              <a:t>Geometries:</a:t>
            </a:r>
          </a:p>
          <a:p>
            <a:pPr lvl="1"/>
            <a:r>
              <a:rPr lang="de-DE" dirty="0" smtClean="0"/>
              <a:t>Point</a:t>
            </a:r>
          </a:p>
          <a:p>
            <a:pPr lvl="1"/>
            <a:r>
              <a:rPr lang="de-DE" dirty="0" err="1" smtClean="0"/>
              <a:t>LineSTring</a:t>
            </a:r>
            <a:endParaRPr lang="de-DE" dirty="0" smtClean="0"/>
          </a:p>
          <a:p>
            <a:pPr lvl="1"/>
            <a:r>
              <a:rPr lang="de-DE" dirty="0" smtClean="0"/>
              <a:t>Polygon</a:t>
            </a:r>
          </a:p>
          <a:p>
            <a:pPr lvl="1"/>
            <a:r>
              <a:rPr lang="de-DE" dirty="0" err="1" smtClean="0"/>
              <a:t>MultiPoint</a:t>
            </a:r>
            <a:endParaRPr lang="de-DE" dirty="0"/>
          </a:p>
          <a:p>
            <a:pPr lvl="1"/>
            <a:r>
              <a:rPr lang="de-DE" dirty="0" err="1" smtClean="0"/>
              <a:t>MultiLineSTring</a:t>
            </a:r>
            <a:endParaRPr lang="de-DE" dirty="0"/>
          </a:p>
          <a:p>
            <a:pPr lvl="1"/>
            <a:r>
              <a:rPr lang="de-DE" dirty="0" err="1" smtClean="0"/>
              <a:t>MultiPolygon</a:t>
            </a:r>
            <a:endParaRPr lang="de-DE" dirty="0" smtClean="0"/>
          </a:p>
          <a:p>
            <a:pPr lvl="1"/>
            <a:r>
              <a:rPr lang="de-DE" dirty="0" err="1" smtClean="0"/>
              <a:t>GeometryCollection</a:t>
            </a:r>
            <a:endParaRPr lang="de-DE" dirty="0" smtClean="0"/>
          </a:p>
          <a:p>
            <a:r>
              <a:rPr lang="en-US" dirty="0"/>
              <a:t>coordinate reference system for all </a:t>
            </a:r>
            <a:r>
              <a:rPr lang="en-US" dirty="0" err="1"/>
              <a:t>GeoJSON</a:t>
            </a:r>
            <a:r>
              <a:rPr lang="en-US" dirty="0"/>
              <a:t> coordinates is </a:t>
            </a:r>
            <a:r>
              <a:rPr lang="en-US" dirty="0" smtClean="0"/>
              <a:t>a </a:t>
            </a:r>
            <a:r>
              <a:rPr lang="en-US" dirty="0"/>
              <a:t>geographic coordinate reference system, using the World </a:t>
            </a:r>
            <a:r>
              <a:rPr lang="en-US" dirty="0" smtClean="0"/>
              <a:t>Geodetic </a:t>
            </a:r>
            <a:r>
              <a:rPr lang="en-US" dirty="0"/>
              <a:t>System 1984 (WGS 84), </a:t>
            </a:r>
            <a:r>
              <a:rPr lang="en-US" dirty="0" smtClean="0"/>
              <a:t>equivalent to </a:t>
            </a:r>
            <a:r>
              <a:rPr lang="en-US" dirty="0" err="1" smtClean="0"/>
              <a:t>urn:ogc:def:crs:OGC</a:t>
            </a:r>
            <a:r>
              <a:rPr lang="en-US" dirty="0"/>
              <a:t>::CRS84</a:t>
            </a:r>
            <a:endParaRPr lang="de-DE" dirty="0"/>
          </a:p>
          <a:p>
            <a:endParaRPr lang="de-DE" dirty="0"/>
          </a:p>
        </p:txBody>
      </p:sp>
    </p:spTree>
    <p:extLst>
      <p:ext uri="{BB962C8B-B14F-4D97-AF65-F5344CB8AC3E}">
        <p14:creationId xmlns:p14="http://schemas.microsoft.com/office/powerpoint/2010/main" val="11650650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smtClean="0"/>
              <a:t>GeoJSON</a:t>
            </a:r>
            <a:r>
              <a:rPr lang="de-DE" dirty="0" smtClean="0"/>
              <a:t> </a:t>
            </a:r>
            <a:r>
              <a:rPr lang="de-DE" dirty="0" err="1" smtClean="0"/>
              <a:t>Example</a:t>
            </a:r>
            <a:endParaRPr lang="de-DE" dirty="0"/>
          </a:p>
        </p:txBody>
      </p:sp>
      <p:sp>
        <p:nvSpPr>
          <p:cNvPr id="5" name="Inhaltsplatzhalter 4"/>
          <p:cNvSpPr>
            <a:spLocks noGrp="1"/>
          </p:cNvSpPr>
          <p:nvPr>
            <p:ph sz="half" idx="1"/>
          </p:nvPr>
        </p:nvSpPr>
        <p:spPr/>
        <p:txBody>
          <a:bodyPr>
            <a:noAutofit/>
          </a:bodyPr>
          <a:lstStyle/>
          <a:p>
            <a:pPr marL="0" indent="0">
              <a:spcBef>
                <a:spcPts val="0"/>
              </a:spcBef>
              <a:buNone/>
            </a:pPr>
            <a:r>
              <a:rPr lang="de-DE" sz="1100" b="1" dirty="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"type" : "</a:t>
            </a:r>
            <a:r>
              <a:rPr lang="de-DE" sz="1100" b="1" dirty="0" err="1">
                <a:solidFill>
                  <a:srgbClr val="FF0000"/>
                </a:solidFill>
                <a:latin typeface="Courier New" panose="02070309020205020404" pitchFamily="49" charset="0"/>
                <a:cs typeface="Courier New" panose="02070309020205020404" pitchFamily="49" charset="0"/>
              </a:rPr>
              <a:t>FeatureCollection</a:t>
            </a:r>
            <a:r>
              <a:rPr lang="de-DE" sz="1100" b="1" dirty="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"links" : [ {</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href</a:t>
            </a:r>
            <a:r>
              <a:rPr lang="de-DE" sz="1100" b="1" dirty="0">
                <a:latin typeface="Courier New" panose="02070309020205020404" pitchFamily="49" charset="0"/>
                <a:cs typeface="Courier New" panose="02070309020205020404" pitchFamily="49" charset="0"/>
              </a:rPr>
              <a:t>" : "http://data.example.com/</a:t>
            </a:r>
            <a:r>
              <a:rPr lang="de-DE" sz="1100" b="1" dirty="0" err="1">
                <a:latin typeface="Courier New" panose="02070309020205020404" pitchFamily="49" charset="0"/>
                <a:cs typeface="Courier New" panose="02070309020205020404" pitchFamily="49" charset="0"/>
              </a:rPr>
              <a:t>collections</a:t>
            </a:r>
            <a:r>
              <a:rPr lang="de-DE" sz="1100" b="1" dirty="0">
                <a:latin typeface="Courier New" panose="02070309020205020404" pitchFamily="49" charset="0"/>
                <a:cs typeface="Courier New" panose="02070309020205020404" pitchFamily="49" charset="0"/>
              </a:rPr>
              <a:t>/</a:t>
            </a:r>
            <a:r>
              <a:rPr lang="de-DE" sz="1100" b="1" dirty="0" err="1">
                <a:latin typeface="Courier New" panose="02070309020205020404" pitchFamily="49" charset="0"/>
                <a:cs typeface="Courier New" panose="02070309020205020404" pitchFamily="49" charset="0"/>
              </a:rPr>
              <a:t>buildings</a:t>
            </a:r>
            <a:r>
              <a:rPr lang="de-DE" sz="1100" b="1" dirty="0">
                <a:latin typeface="Courier New" panose="02070309020205020404" pitchFamily="49" charset="0"/>
                <a:cs typeface="Courier New" panose="02070309020205020404" pitchFamily="49" charset="0"/>
              </a:rPr>
              <a:t>/</a:t>
            </a:r>
            <a:r>
              <a:rPr lang="de-DE" sz="1100" b="1" dirty="0" err="1">
                <a:latin typeface="Courier New" panose="02070309020205020404" pitchFamily="49" charset="0"/>
                <a:cs typeface="Courier New" panose="02070309020205020404" pitchFamily="49" charset="0"/>
              </a:rPr>
              <a:t>items?f</a:t>
            </a:r>
            <a:r>
              <a:rPr lang="de-DE" sz="1100" b="1" dirty="0">
                <a:latin typeface="Courier New" panose="02070309020205020404" pitchFamily="49" charset="0"/>
                <a:cs typeface="Courier New" panose="02070309020205020404" pitchFamily="49" charset="0"/>
              </a:rPr>
              <a:t>=</a:t>
            </a:r>
            <a:r>
              <a:rPr lang="de-DE" sz="1100" b="1" dirty="0" err="1">
                <a:latin typeface="Courier New" panose="02070309020205020404" pitchFamily="49" charset="0"/>
                <a:cs typeface="Courier New" panose="02070309020205020404" pitchFamily="49" charset="0"/>
              </a:rPr>
              <a:t>json</a:t>
            </a:r>
            <a:r>
              <a:rPr lang="de-DE" sz="1100" b="1" dirty="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rel</a:t>
            </a:r>
            <a:r>
              <a:rPr lang="de-DE" sz="1100" b="1" dirty="0">
                <a:latin typeface="Courier New" panose="02070309020205020404" pitchFamily="49" charset="0"/>
                <a:cs typeface="Courier New" panose="02070309020205020404" pitchFamily="49" charset="0"/>
              </a:rPr>
              <a:t>" : "</a:t>
            </a:r>
            <a:r>
              <a:rPr lang="de-DE" sz="1100" b="1" dirty="0" err="1">
                <a:latin typeface="Courier New" panose="02070309020205020404" pitchFamily="49" charset="0"/>
                <a:cs typeface="Courier New" panose="02070309020205020404" pitchFamily="49" charset="0"/>
              </a:rPr>
              <a:t>self</a:t>
            </a:r>
            <a:r>
              <a:rPr lang="de-DE" sz="1100" b="1" dirty="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"type" : "</a:t>
            </a:r>
            <a:r>
              <a:rPr lang="de-DE" sz="1100" b="1" dirty="0" err="1">
                <a:latin typeface="Courier New" panose="02070309020205020404" pitchFamily="49" charset="0"/>
                <a:cs typeface="Courier New" panose="02070309020205020404" pitchFamily="49" charset="0"/>
              </a:rPr>
              <a:t>application</a:t>
            </a:r>
            <a:r>
              <a:rPr lang="de-DE" sz="1100" b="1" dirty="0">
                <a:latin typeface="Courier New" panose="02070309020205020404" pitchFamily="49" charset="0"/>
                <a:cs typeface="Courier New" panose="02070309020205020404" pitchFamily="49" charset="0"/>
              </a:rPr>
              <a:t>/</a:t>
            </a:r>
            <a:r>
              <a:rPr lang="de-DE" sz="1100" b="1" dirty="0" err="1">
                <a:latin typeface="Courier New" panose="02070309020205020404" pitchFamily="49" charset="0"/>
                <a:cs typeface="Courier New" panose="02070309020205020404" pitchFamily="49" charset="0"/>
              </a:rPr>
              <a:t>geo+json</a:t>
            </a:r>
            <a:r>
              <a:rPr lang="de-DE" sz="1100" b="1" dirty="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"title" : "</a:t>
            </a:r>
            <a:r>
              <a:rPr lang="de-DE" sz="1100" b="1" dirty="0" err="1">
                <a:latin typeface="Courier New" panose="02070309020205020404" pitchFamily="49" charset="0"/>
                <a:cs typeface="Courier New" panose="02070309020205020404" pitchFamily="49" charset="0"/>
              </a:rPr>
              <a:t>this</a:t>
            </a: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document</a:t>
            </a:r>
            <a:r>
              <a:rPr lang="de-DE" sz="1100" b="1" dirty="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 {</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href</a:t>
            </a:r>
            <a:r>
              <a:rPr lang="de-DE" sz="1100" b="1" dirty="0">
                <a:latin typeface="Courier New" panose="02070309020205020404" pitchFamily="49" charset="0"/>
                <a:cs typeface="Courier New" panose="02070309020205020404" pitchFamily="49" charset="0"/>
              </a:rPr>
              <a:t>" : "http://data.example.com/</a:t>
            </a:r>
            <a:r>
              <a:rPr lang="de-DE" sz="1100" b="1" dirty="0" err="1">
                <a:latin typeface="Courier New" panose="02070309020205020404" pitchFamily="49" charset="0"/>
                <a:cs typeface="Courier New" panose="02070309020205020404" pitchFamily="49" charset="0"/>
              </a:rPr>
              <a:t>collections</a:t>
            </a:r>
            <a:r>
              <a:rPr lang="de-DE" sz="1100" b="1" dirty="0">
                <a:latin typeface="Courier New" panose="02070309020205020404" pitchFamily="49" charset="0"/>
                <a:cs typeface="Courier New" panose="02070309020205020404" pitchFamily="49" charset="0"/>
              </a:rPr>
              <a:t>/</a:t>
            </a:r>
            <a:r>
              <a:rPr lang="de-DE" sz="1100" b="1" dirty="0" err="1">
                <a:latin typeface="Courier New" panose="02070309020205020404" pitchFamily="49" charset="0"/>
                <a:cs typeface="Courier New" panose="02070309020205020404" pitchFamily="49" charset="0"/>
              </a:rPr>
              <a:t>buildings</a:t>
            </a:r>
            <a:r>
              <a:rPr lang="de-DE" sz="1100" b="1" dirty="0">
                <a:latin typeface="Courier New" panose="02070309020205020404" pitchFamily="49" charset="0"/>
                <a:cs typeface="Courier New" panose="02070309020205020404" pitchFamily="49" charset="0"/>
              </a:rPr>
              <a:t>/</a:t>
            </a:r>
            <a:r>
              <a:rPr lang="de-DE" sz="1100" b="1" dirty="0" err="1">
                <a:latin typeface="Courier New" panose="02070309020205020404" pitchFamily="49" charset="0"/>
                <a:cs typeface="Courier New" panose="02070309020205020404" pitchFamily="49" charset="0"/>
              </a:rPr>
              <a:t>items?f</a:t>
            </a:r>
            <a:r>
              <a:rPr lang="de-DE" sz="1100" b="1" dirty="0">
                <a:latin typeface="Courier New" panose="02070309020205020404" pitchFamily="49" charset="0"/>
                <a:cs typeface="Courier New" panose="02070309020205020404" pitchFamily="49" charset="0"/>
              </a:rPr>
              <a:t>=</a:t>
            </a:r>
            <a:r>
              <a:rPr lang="de-DE" sz="1100" b="1" dirty="0" err="1">
                <a:latin typeface="Courier New" panose="02070309020205020404" pitchFamily="49" charset="0"/>
                <a:cs typeface="Courier New" panose="02070309020205020404" pitchFamily="49" charset="0"/>
              </a:rPr>
              <a:t>html</a:t>
            </a:r>
            <a:r>
              <a:rPr lang="de-DE" sz="1100" b="1" dirty="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rel</a:t>
            </a:r>
            <a:r>
              <a:rPr lang="de-DE" sz="1100" b="1" dirty="0">
                <a:latin typeface="Courier New" panose="02070309020205020404" pitchFamily="49" charset="0"/>
                <a:cs typeface="Courier New" panose="02070309020205020404" pitchFamily="49" charset="0"/>
              </a:rPr>
              <a:t>" : "</a:t>
            </a:r>
            <a:r>
              <a:rPr lang="de-DE" sz="1100" b="1" dirty="0" err="1">
                <a:latin typeface="Courier New" panose="02070309020205020404" pitchFamily="49" charset="0"/>
                <a:cs typeface="Courier New" panose="02070309020205020404" pitchFamily="49" charset="0"/>
              </a:rPr>
              <a:t>alternate</a:t>
            </a:r>
            <a:r>
              <a:rPr lang="de-DE" sz="1100" b="1" dirty="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"type" : "</a:t>
            </a:r>
            <a:r>
              <a:rPr lang="de-DE" sz="1100" b="1" dirty="0" err="1">
                <a:latin typeface="Courier New" panose="02070309020205020404" pitchFamily="49" charset="0"/>
                <a:cs typeface="Courier New" panose="02070309020205020404" pitchFamily="49" charset="0"/>
              </a:rPr>
              <a:t>text</a:t>
            </a:r>
            <a:r>
              <a:rPr lang="de-DE" sz="1100" b="1" dirty="0">
                <a:latin typeface="Courier New" panose="02070309020205020404" pitchFamily="49" charset="0"/>
                <a:cs typeface="Courier New" panose="02070309020205020404" pitchFamily="49" charset="0"/>
              </a:rPr>
              <a:t>/</a:t>
            </a:r>
            <a:r>
              <a:rPr lang="de-DE" sz="1100" b="1" dirty="0" err="1">
                <a:latin typeface="Courier New" panose="02070309020205020404" pitchFamily="49" charset="0"/>
                <a:cs typeface="Courier New" panose="02070309020205020404" pitchFamily="49" charset="0"/>
              </a:rPr>
              <a:t>html</a:t>
            </a:r>
            <a:r>
              <a:rPr lang="de-DE" sz="1100" b="1" dirty="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"title" : "</a:t>
            </a:r>
            <a:r>
              <a:rPr lang="de-DE" sz="1100" b="1" dirty="0" err="1">
                <a:latin typeface="Courier New" panose="02070309020205020404" pitchFamily="49" charset="0"/>
                <a:cs typeface="Courier New" panose="02070309020205020404" pitchFamily="49" charset="0"/>
              </a:rPr>
              <a:t>this</a:t>
            </a: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document</a:t>
            </a: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as</a:t>
            </a:r>
            <a:r>
              <a:rPr lang="de-DE" sz="1100" b="1" dirty="0">
                <a:latin typeface="Courier New" panose="02070309020205020404" pitchFamily="49" charset="0"/>
                <a:cs typeface="Courier New" panose="02070309020205020404" pitchFamily="49" charset="0"/>
              </a:rPr>
              <a:t> HTML"</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smtClean="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href</a:t>
            </a:r>
            <a:r>
              <a:rPr lang="de-DE" sz="1100" b="1" dirty="0">
                <a:latin typeface="Courier New" panose="02070309020205020404" pitchFamily="49" charset="0"/>
                <a:cs typeface="Courier New" panose="02070309020205020404" pitchFamily="49" charset="0"/>
              </a:rPr>
              <a:t>" : "http://data.example.com/</a:t>
            </a:r>
            <a:r>
              <a:rPr lang="de-DE" sz="1100" b="1" dirty="0" err="1">
                <a:latin typeface="Courier New" panose="02070309020205020404" pitchFamily="49" charset="0"/>
                <a:cs typeface="Courier New" panose="02070309020205020404" pitchFamily="49" charset="0"/>
              </a:rPr>
              <a:t>collections</a:t>
            </a:r>
            <a:r>
              <a:rPr lang="de-DE" sz="1100" b="1" dirty="0">
                <a:latin typeface="Courier New" panose="02070309020205020404" pitchFamily="49" charset="0"/>
                <a:cs typeface="Courier New" panose="02070309020205020404" pitchFamily="49" charset="0"/>
              </a:rPr>
              <a:t>/</a:t>
            </a:r>
            <a:r>
              <a:rPr lang="de-DE" sz="1100" b="1" dirty="0" err="1">
                <a:latin typeface="Courier New" panose="02070309020205020404" pitchFamily="49" charset="0"/>
                <a:cs typeface="Courier New" panose="02070309020205020404" pitchFamily="49" charset="0"/>
              </a:rPr>
              <a:t>buildings</a:t>
            </a:r>
            <a:r>
              <a:rPr lang="de-DE" sz="1100" b="1" dirty="0">
                <a:latin typeface="Courier New" panose="02070309020205020404" pitchFamily="49" charset="0"/>
                <a:cs typeface="Courier New" panose="02070309020205020404" pitchFamily="49" charset="0"/>
              </a:rPr>
              <a:t>/</a:t>
            </a:r>
            <a:r>
              <a:rPr lang="de-DE" sz="1100" b="1" dirty="0" err="1">
                <a:latin typeface="Courier New" panose="02070309020205020404" pitchFamily="49" charset="0"/>
                <a:cs typeface="Courier New" panose="02070309020205020404" pitchFamily="49" charset="0"/>
              </a:rPr>
              <a:t>items?f</a:t>
            </a:r>
            <a:r>
              <a:rPr lang="de-DE" sz="1100" b="1" dirty="0">
                <a:latin typeface="Courier New" panose="02070309020205020404" pitchFamily="49" charset="0"/>
                <a:cs typeface="Courier New" panose="02070309020205020404" pitchFamily="49" charset="0"/>
              </a:rPr>
              <a:t>=</a:t>
            </a:r>
            <a:r>
              <a:rPr lang="de-DE" sz="1100" b="1" dirty="0" err="1">
                <a:latin typeface="Courier New" panose="02070309020205020404" pitchFamily="49" charset="0"/>
                <a:cs typeface="Courier New" panose="02070309020205020404" pitchFamily="49" charset="0"/>
              </a:rPr>
              <a:t>json&amp;offset</a:t>
            </a:r>
            <a:r>
              <a:rPr lang="de-DE" sz="1100" b="1" dirty="0">
                <a:latin typeface="Courier New" panose="02070309020205020404" pitchFamily="49" charset="0"/>
                <a:cs typeface="Courier New" panose="02070309020205020404" pitchFamily="49" charset="0"/>
              </a:rPr>
              <a:t>=10&amp;limit=10",</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rel</a:t>
            </a:r>
            <a:r>
              <a:rPr lang="de-DE" sz="1100" b="1" dirty="0">
                <a:latin typeface="Courier New" panose="02070309020205020404" pitchFamily="49" charset="0"/>
                <a:cs typeface="Courier New" panose="02070309020205020404" pitchFamily="49" charset="0"/>
              </a:rPr>
              <a:t>" : "</a:t>
            </a:r>
            <a:r>
              <a:rPr lang="de-DE" sz="1100" b="1" dirty="0" err="1">
                <a:latin typeface="Courier New" panose="02070309020205020404" pitchFamily="49" charset="0"/>
                <a:cs typeface="Courier New" panose="02070309020205020404" pitchFamily="49" charset="0"/>
              </a:rPr>
              <a:t>next</a:t>
            </a:r>
            <a:r>
              <a:rPr lang="de-DE" sz="1100" b="1" dirty="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"type" : "</a:t>
            </a:r>
            <a:r>
              <a:rPr lang="de-DE" sz="1100" b="1" dirty="0" err="1">
                <a:latin typeface="Courier New" panose="02070309020205020404" pitchFamily="49" charset="0"/>
                <a:cs typeface="Courier New" panose="02070309020205020404" pitchFamily="49" charset="0"/>
              </a:rPr>
              <a:t>application</a:t>
            </a:r>
            <a:r>
              <a:rPr lang="de-DE" sz="1100" b="1" dirty="0">
                <a:latin typeface="Courier New" panose="02070309020205020404" pitchFamily="49" charset="0"/>
                <a:cs typeface="Courier New" panose="02070309020205020404" pitchFamily="49" charset="0"/>
              </a:rPr>
              <a:t>/</a:t>
            </a:r>
            <a:r>
              <a:rPr lang="de-DE" sz="1100" b="1" dirty="0" err="1">
                <a:latin typeface="Courier New" panose="02070309020205020404" pitchFamily="49" charset="0"/>
                <a:cs typeface="Courier New" panose="02070309020205020404" pitchFamily="49" charset="0"/>
              </a:rPr>
              <a:t>geo+json</a:t>
            </a:r>
            <a:r>
              <a:rPr lang="de-DE" sz="1100" b="1" dirty="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"title" : "</a:t>
            </a:r>
            <a:r>
              <a:rPr lang="de-DE" sz="1100" b="1" dirty="0" err="1">
                <a:latin typeface="Courier New" panose="02070309020205020404" pitchFamily="49" charset="0"/>
                <a:cs typeface="Courier New" panose="02070309020205020404" pitchFamily="49" charset="0"/>
              </a:rPr>
              <a:t>next</a:t>
            </a: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page</a:t>
            </a:r>
            <a:r>
              <a:rPr lang="de-DE" sz="1100" b="1" dirty="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 ],</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timeStamp</a:t>
            </a:r>
            <a:r>
              <a:rPr lang="de-DE" sz="1100" b="1" dirty="0">
                <a:latin typeface="Courier New" panose="02070309020205020404" pitchFamily="49" charset="0"/>
                <a:cs typeface="Courier New" panose="02070309020205020404" pitchFamily="49" charset="0"/>
              </a:rPr>
              <a:t>" : "2018-04-03T14:52:23Z",</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numberMatched</a:t>
            </a:r>
            <a:r>
              <a:rPr lang="de-DE" sz="1100" b="1" dirty="0">
                <a:latin typeface="Courier New" panose="02070309020205020404" pitchFamily="49" charset="0"/>
                <a:cs typeface="Courier New" panose="02070309020205020404" pitchFamily="49" charset="0"/>
              </a:rPr>
              <a:t>" : 123,</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numberReturned</a:t>
            </a:r>
            <a:r>
              <a:rPr lang="de-DE" sz="1100" b="1" dirty="0">
                <a:latin typeface="Courier New" panose="02070309020205020404" pitchFamily="49" charset="0"/>
                <a:cs typeface="Courier New" panose="02070309020205020404" pitchFamily="49" charset="0"/>
              </a:rPr>
              <a:t>" : 10,</a:t>
            </a:r>
          </a:p>
          <a:p>
            <a:pPr marL="0" indent="0">
              <a:spcBef>
                <a:spcPts val="0"/>
              </a:spcBef>
              <a:buNone/>
            </a:pPr>
            <a:endParaRPr lang="de-DE" sz="1100" b="1" dirty="0">
              <a:latin typeface="Courier New" panose="02070309020205020404" pitchFamily="49" charset="0"/>
              <a:cs typeface="Courier New" panose="02070309020205020404" pitchFamily="49" charset="0"/>
            </a:endParaRPr>
          </a:p>
        </p:txBody>
      </p:sp>
      <p:sp>
        <p:nvSpPr>
          <p:cNvPr id="6" name="Inhaltsplatzhalter 5"/>
          <p:cNvSpPr>
            <a:spLocks noGrp="1"/>
          </p:cNvSpPr>
          <p:nvPr>
            <p:ph sz="half" idx="2"/>
          </p:nvPr>
        </p:nvSpPr>
        <p:spPr/>
        <p:txBody>
          <a:bodyPr>
            <a:normAutofit/>
          </a:bodyPr>
          <a:lstStyle/>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solidFill>
                  <a:srgbClr val="FF0000"/>
                </a:solidFill>
                <a:latin typeface="Courier New" panose="02070309020205020404" pitchFamily="49" charset="0"/>
                <a:cs typeface="Courier New" panose="02070309020205020404" pitchFamily="49" charset="0"/>
              </a:rPr>
              <a:t>features</a:t>
            </a:r>
            <a:r>
              <a:rPr lang="de-DE" sz="1100" b="1" dirty="0">
                <a:latin typeface="Courier New" panose="02070309020205020404" pitchFamily="49" charset="0"/>
                <a:cs typeface="Courier New" panose="02070309020205020404" pitchFamily="49" charset="0"/>
              </a:rPr>
              <a:t>" : </a:t>
            </a:r>
            <a:r>
              <a:rPr lang="de-DE" sz="1100" b="1" dirty="0">
                <a:solidFill>
                  <a:srgbClr val="00B050"/>
                </a:solidFill>
                <a:latin typeface="Courier New" panose="02070309020205020404" pitchFamily="49" charset="0"/>
                <a:cs typeface="Courier New" panose="02070309020205020404" pitchFamily="49" charset="0"/>
              </a:rPr>
              <a:t>[</a:t>
            </a:r>
            <a:r>
              <a:rPr lang="de-DE" sz="1100" b="1" dirty="0">
                <a:latin typeface="Courier New" panose="02070309020205020404" pitchFamily="49" charset="0"/>
                <a:cs typeface="Courier New" panose="02070309020205020404" pitchFamily="49" charset="0"/>
              </a:rPr>
              <a:t> {</a:t>
            </a:r>
          </a:p>
          <a:p>
            <a:pPr marL="0" indent="0">
              <a:spcBef>
                <a:spcPts val="0"/>
              </a:spcBef>
              <a:buNone/>
            </a:pPr>
            <a:r>
              <a:rPr lang="de-DE" sz="1100" b="1" dirty="0">
                <a:latin typeface="Courier New" panose="02070309020205020404" pitchFamily="49" charset="0"/>
                <a:cs typeface="Courier New" panose="02070309020205020404" pitchFamily="49" charset="0"/>
              </a:rPr>
              <a:t>    "type" : "Feature</a:t>
            </a:r>
            <a:r>
              <a:rPr lang="de-DE" sz="1100" b="1" dirty="0" smtClean="0">
                <a:latin typeface="Courier New" panose="02070309020205020404" pitchFamily="49" charset="0"/>
                <a:cs typeface="Courier New" panose="02070309020205020404" pitchFamily="49" charset="0"/>
              </a:rPr>
              <a:t>",</a:t>
            </a:r>
          </a:p>
          <a:p>
            <a:pPr marL="0" indent="0">
              <a:spcBef>
                <a:spcPts val="0"/>
              </a:spcBef>
              <a:buNone/>
            </a:pPr>
            <a:r>
              <a:rPr lang="en-US" sz="1100" b="1" dirty="0">
                <a:latin typeface="Courier New" panose="02070309020205020404" pitchFamily="49" charset="0"/>
                <a:cs typeface="Courier New" panose="02070309020205020404" pitchFamily="49" charset="0"/>
              </a:rPr>
              <a:t> </a:t>
            </a:r>
            <a:r>
              <a:rPr lang="en-US" sz="1100" b="1" dirty="0" smtClean="0">
                <a:latin typeface="Courier New" panose="02070309020205020404" pitchFamily="49" charset="0"/>
                <a:cs typeface="Courier New" panose="02070309020205020404" pitchFamily="49" charset="0"/>
              </a:rPr>
              <a:t>   </a:t>
            </a:r>
            <a:r>
              <a:rPr lang="en-US" sz="1100" b="1" dirty="0" smtClean="0">
                <a:solidFill>
                  <a:srgbClr val="0070C0"/>
                </a:solidFill>
                <a:latin typeface="Courier New" panose="02070309020205020404" pitchFamily="49" charset="0"/>
                <a:cs typeface="Courier New" panose="02070309020205020404" pitchFamily="49" charset="0"/>
              </a:rPr>
              <a:t>"</a:t>
            </a:r>
            <a:r>
              <a:rPr lang="en-US" sz="1100" b="1" dirty="0" err="1">
                <a:solidFill>
                  <a:srgbClr val="0070C0"/>
                </a:solidFill>
                <a:latin typeface="Courier New" panose="02070309020205020404" pitchFamily="49" charset="0"/>
                <a:cs typeface="Courier New" panose="02070309020205020404" pitchFamily="49" charset="0"/>
              </a:rPr>
              <a:t>bbox</a:t>
            </a:r>
            <a:r>
              <a:rPr lang="en-US" sz="1100" b="1" dirty="0">
                <a:solidFill>
                  <a:srgbClr val="0070C0"/>
                </a:solidFill>
                <a:latin typeface="Courier New" panose="02070309020205020404" pitchFamily="49" charset="0"/>
                <a:cs typeface="Courier New" panose="02070309020205020404" pitchFamily="49" charset="0"/>
              </a:rPr>
              <a:t>"</a:t>
            </a:r>
            <a:r>
              <a:rPr lang="en-US" sz="1100" b="1" dirty="0">
                <a:latin typeface="Courier New" panose="02070309020205020404" pitchFamily="49" charset="0"/>
                <a:cs typeface="Courier New" panose="02070309020205020404" pitchFamily="49" charset="0"/>
              </a:rPr>
              <a:t>: [-10.0, -10.0, 10.0, 10.0],</a:t>
            </a:r>
            <a:endParaRPr lang="de-DE" sz="1100" b="1" dirty="0">
              <a:latin typeface="Courier New" panose="02070309020205020404" pitchFamily="49" charset="0"/>
              <a:cs typeface="Courier New" panose="02070309020205020404" pitchFamily="49" charset="0"/>
            </a:endParaRP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id</a:t>
            </a:r>
            <a:r>
              <a:rPr lang="de-DE" sz="1100" b="1" dirty="0">
                <a:latin typeface="Courier New" panose="02070309020205020404" pitchFamily="49" charset="0"/>
                <a:cs typeface="Courier New" panose="02070309020205020404" pitchFamily="49" charset="0"/>
              </a:rPr>
              <a:t>" : "123",</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geometry</a:t>
            </a:r>
            <a:r>
              <a:rPr lang="de-DE" sz="1100" b="1" dirty="0">
                <a:latin typeface="Courier New" panose="02070309020205020404" pitchFamily="49" charset="0"/>
                <a:cs typeface="Courier New" panose="02070309020205020404" pitchFamily="49" charset="0"/>
              </a:rPr>
              <a:t>" : </a:t>
            </a:r>
            <a:r>
              <a:rPr lang="de-DE" sz="1100" b="1" dirty="0" smtClean="0">
                <a:latin typeface="Courier New" panose="02070309020205020404" pitchFamily="49" charset="0"/>
                <a:cs typeface="Courier New" panose="02070309020205020404" pitchFamily="49" charset="0"/>
              </a:rPr>
              <a:t>{</a:t>
            </a:r>
            <a:br>
              <a:rPr lang="de-DE" sz="1100" b="1" dirty="0" smtClean="0">
                <a:latin typeface="Courier New" panose="02070309020205020404" pitchFamily="49" charset="0"/>
                <a:cs typeface="Courier New" panose="02070309020205020404" pitchFamily="49" charset="0"/>
              </a:rPr>
            </a:br>
            <a:r>
              <a:rPr lang="de-DE" sz="1100" b="1" dirty="0" smtClean="0">
                <a:latin typeface="Courier New" panose="02070309020205020404" pitchFamily="49" charset="0"/>
                <a:cs typeface="Courier New" panose="02070309020205020404" pitchFamily="49" charset="0"/>
              </a:rPr>
              <a:t>"</a:t>
            </a:r>
            <a:r>
              <a:rPr lang="de-DE" sz="1100" b="1" dirty="0">
                <a:latin typeface="Courier New" panose="02070309020205020404" pitchFamily="49" charset="0"/>
                <a:cs typeface="Courier New" panose="02070309020205020404" pitchFamily="49" charset="0"/>
              </a:rPr>
              <a:t>type" : "Polygon",</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coordinates</a:t>
            </a:r>
            <a:r>
              <a:rPr lang="de-DE" sz="1100" b="1" dirty="0">
                <a:latin typeface="Courier New" panose="02070309020205020404" pitchFamily="49" charset="0"/>
                <a:cs typeface="Courier New" panose="02070309020205020404" pitchFamily="49" charset="0"/>
              </a:rPr>
              <a:t>" : [ ... ]</a:t>
            </a:r>
          </a:p>
          <a:p>
            <a:pPr marL="0" indent="0">
              <a:spcBef>
                <a:spcPts val="0"/>
              </a:spcBef>
              <a:buNone/>
            </a:pPr>
            <a:r>
              <a:rPr lang="de-DE" sz="1100" b="1" dirty="0">
                <a:latin typeface="Courier New" panose="02070309020205020404" pitchFamily="49" charset="0"/>
                <a:cs typeface="Courier New" panose="02070309020205020404" pitchFamily="49" charset="0"/>
              </a:rPr>
              <a:t>    },</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properties</a:t>
            </a:r>
            <a:r>
              <a:rPr lang="de-DE" sz="1100" b="1" dirty="0">
                <a:latin typeface="Courier New" panose="02070309020205020404" pitchFamily="49" charset="0"/>
                <a:cs typeface="Courier New" panose="02070309020205020404" pitchFamily="49" charset="0"/>
              </a:rPr>
              <a:t>" : {</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function</a:t>
            </a:r>
            <a:r>
              <a:rPr lang="de-DE" sz="1100" b="1" dirty="0">
                <a:latin typeface="Courier New" panose="02070309020205020404" pitchFamily="49" charset="0"/>
                <a:cs typeface="Courier New" panose="02070309020205020404" pitchFamily="49" charset="0"/>
              </a:rPr>
              <a:t>" : "</a:t>
            </a:r>
            <a:r>
              <a:rPr lang="de-DE" sz="1100" b="1" dirty="0" err="1">
                <a:latin typeface="Courier New" panose="02070309020205020404" pitchFamily="49" charset="0"/>
                <a:cs typeface="Courier New" panose="02070309020205020404" pitchFamily="49" charset="0"/>
              </a:rPr>
              <a:t>residential</a:t>
            </a:r>
            <a:r>
              <a:rPr lang="de-DE" sz="1100" b="1" dirty="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floors</a:t>
            </a:r>
            <a:r>
              <a:rPr lang="de-DE" sz="1100" b="1" dirty="0">
                <a:latin typeface="Courier New" panose="02070309020205020404" pitchFamily="49" charset="0"/>
                <a:cs typeface="Courier New" panose="02070309020205020404" pitchFamily="49" charset="0"/>
              </a:rPr>
              <a:t>" : "2",</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lastUpdate</a:t>
            </a:r>
            <a:r>
              <a:rPr lang="de-DE" sz="1100" b="1" dirty="0">
                <a:latin typeface="Courier New" panose="02070309020205020404" pitchFamily="49" charset="0"/>
                <a:cs typeface="Courier New" panose="02070309020205020404" pitchFamily="49" charset="0"/>
              </a:rPr>
              <a:t>" : "2015-08-01T12:34:56Z"</a:t>
            </a:r>
          </a:p>
          <a:p>
            <a:pPr marL="0" indent="0">
              <a:spcBef>
                <a:spcPts val="0"/>
              </a:spcBef>
              <a:buNone/>
            </a:pPr>
            <a:r>
              <a:rPr lang="de-DE" sz="1100" b="1" dirty="0">
                <a:latin typeface="Courier New" panose="02070309020205020404" pitchFamily="49" charset="0"/>
                <a:cs typeface="Courier New" panose="02070309020205020404" pitchFamily="49" charset="0"/>
              </a:rPr>
              <a:t>    }</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a:solidFill>
                  <a:srgbClr val="00B050"/>
                </a:solidFill>
                <a:latin typeface="Courier New" panose="02070309020205020404" pitchFamily="49" charset="0"/>
                <a:cs typeface="Courier New" panose="02070309020205020404" pitchFamily="49" charset="0"/>
              </a:rPr>
              <a:t>,</a:t>
            </a:r>
            <a:r>
              <a:rPr lang="de-DE" sz="1100" b="1" dirty="0">
                <a:latin typeface="Courier New" panose="02070309020205020404" pitchFamily="49" charset="0"/>
                <a:cs typeface="Courier New" panose="02070309020205020404" pitchFamily="49" charset="0"/>
              </a:rPr>
              <a:t> { ...</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a:solidFill>
                  <a:srgbClr val="00B050"/>
                </a:solidFill>
                <a:latin typeface="Courier New" panose="02070309020205020404" pitchFamily="49" charset="0"/>
                <a:cs typeface="Courier New" panose="02070309020205020404" pitchFamily="49" charset="0"/>
              </a:rPr>
              <a:t>,</a:t>
            </a:r>
            <a:r>
              <a:rPr lang="de-DE" sz="1100" b="1" dirty="0">
                <a:latin typeface="Courier New" panose="02070309020205020404" pitchFamily="49" charset="0"/>
                <a:cs typeface="Courier New" panose="02070309020205020404" pitchFamily="49" charset="0"/>
              </a:rPr>
              <a:t> {</a:t>
            </a:r>
          </a:p>
          <a:p>
            <a:pPr marL="0" indent="0">
              <a:spcBef>
                <a:spcPts val="0"/>
              </a:spcBef>
              <a:buNone/>
            </a:pPr>
            <a:r>
              <a:rPr lang="de-DE" sz="1100" b="1" dirty="0">
                <a:latin typeface="Courier New" panose="02070309020205020404" pitchFamily="49" charset="0"/>
                <a:cs typeface="Courier New" panose="02070309020205020404" pitchFamily="49" charset="0"/>
              </a:rPr>
              <a:t>    "type" : "Feature",</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id</a:t>
            </a:r>
            <a:r>
              <a:rPr lang="de-DE" sz="1100" b="1" dirty="0">
                <a:latin typeface="Courier New" panose="02070309020205020404" pitchFamily="49" charset="0"/>
                <a:cs typeface="Courier New" panose="02070309020205020404" pitchFamily="49" charset="0"/>
              </a:rPr>
              <a:t>" : "132",</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geometry</a:t>
            </a:r>
            <a:r>
              <a:rPr lang="de-DE" sz="1100" b="1" dirty="0">
                <a:latin typeface="Courier New" panose="02070309020205020404" pitchFamily="49" charset="0"/>
                <a:cs typeface="Courier New" panose="02070309020205020404" pitchFamily="49" charset="0"/>
              </a:rPr>
              <a:t>" : {</a:t>
            </a:r>
          </a:p>
          <a:p>
            <a:pPr marL="0" indent="0">
              <a:spcBef>
                <a:spcPts val="0"/>
              </a:spcBef>
              <a:buNone/>
            </a:pPr>
            <a:r>
              <a:rPr lang="de-DE" sz="1100" b="1" dirty="0">
                <a:latin typeface="Courier New" panose="02070309020205020404" pitchFamily="49" charset="0"/>
                <a:cs typeface="Courier New" panose="02070309020205020404" pitchFamily="49" charset="0"/>
              </a:rPr>
              <a:t>      "type" : "Polygon",</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coordinates</a:t>
            </a:r>
            <a:r>
              <a:rPr lang="de-DE" sz="1100" b="1" dirty="0">
                <a:latin typeface="Courier New" panose="02070309020205020404" pitchFamily="49" charset="0"/>
                <a:cs typeface="Courier New" panose="02070309020205020404" pitchFamily="49" charset="0"/>
              </a:rPr>
              <a:t>" : [ ... ]</a:t>
            </a:r>
          </a:p>
          <a:p>
            <a:pPr marL="0" indent="0">
              <a:spcBef>
                <a:spcPts val="0"/>
              </a:spcBef>
              <a:buNone/>
            </a:pPr>
            <a:r>
              <a:rPr lang="de-DE" sz="1100" b="1" dirty="0">
                <a:latin typeface="Courier New" panose="02070309020205020404" pitchFamily="49" charset="0"/>
                <a:cs typeface="Courier New" panose="02070309020205020404" pitchFamily="49" charset="0"/>
              </a:rPr>
              <a:t>    },</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properties</a:t>
            </a:r>
            <a:r>
              <a:rPr lang="de-DE" sz="1100" b="1" dirty="0">
                <a:latin typeface="Courier New" panose="02070309020205020404" pitchFamily="49" charset="0"/>
                <a:cs typeface="Courier New" panose="02070309020205020404" pitchFamily="49" charset="0"/>
              </a:rPr>
              <a:t>" : {</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function</a:t>
            </a:r>
            <a:r>
              <a:rPr lang="de-DE" sz="1100" b="1" dirty="0">
                <a:latin typeface="Courier New" panose="02070309020205020404" pitchFamily="49" charset="0"/>
                <a:cs typeface="Courier New" panose="02070309020205020404" pitchFamily="49" charset="0"/>
              </a:rPr>
              <a:t>" : "</a:t>
            </a:r>
            <a:r>
              <a:rPr lang="de-DE" sz="1100" b="1" dirty="0" err="1">
                <a:latin typeface="Courier New" panose="02070309020205020404" pitchFamily="49" charset="0"/>
                <a:cs typeface="Courier New" panose="02070309020205020404" pitchFamily="49" charset="0"/>
              </a:rPr>
              <a:t>public</a:t>
            </a: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use</a:t>
            </a:r>
            <a:r>
              <a:rPr lang="de-DE" sz="1100" b="1" dirty="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floors</a:t>
            </a:r>
            <a:r>
              <a:rPr lang="de-DE" sz="1100" b="1" dirty="0">
                <a:latin typeface="Courier New" panose="02070309020205020404" pitchFamily="49" charset="0"/>
                <a:cs typeface="Courier New" panose="02070309020205020404" pitchFamily="49" charset="0"/>
              </a:rPr>
              <a:t>" : "10",</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lastUpdate</a:t>
            </a:r>
            <a:r>
              <a:rPr lang="de-DE" sz="1100" b="1" dirty="0">
                <a:latin typeface="Courier New" panose="02070309020205020404" pitchFamily="49" charset="0"/>
                <a:cs typeface="Courier New" panose="02070309020205020404" pitchFamily="49" charset="0"/>
              </a:rPr>
              <a:t>" : "2013-12-03T10:15:37Z"</a:t>
            </a:r>
          </a:p>
          <a:p>
            <a:pPr marL="0" indent="0">
              <a:spcBef>
                <a:spcPts val="0"/>
              </a:spcBef>
              <a:buNone/>
            </a:pPr>
            <a:r>
              <a:rPr lang="de-DE" sz="1100" b="1" dirty="0">
                <a:latin typeface="Courier New" panose="02070309020205020404" pitchFamily="49" charset="0"/>
                <a:cs typeface="Courier New" panose="02070309020205020404" pitchFamily="49" charset="0"/>
              </a:rPr>
              <a:t>    }</a:t>
            </a:r>
          </a:p>
          <a:p>
            <a:pPr marL="0" indent="0">
              <a:spcBef>
                <a:spcPts val="0"/>
              </a:spcBef>
              <a:buNone/>
            </a:pPr>
            <a:r>
              <a:rPr lang="de-DE" sz="1100" b="1" dirty="0">
                <a:latin typeface="Courier New" panose="02070309020205020404" pitchFamily="49" charset="0"/>
                <a:cs typeface="Courier New" panose="02070309020205020404" pitchFamily="49" charset="0"/>
              </a:rPr>
              <a:t>  } </a:t>
            </a:r>
            <a:r>
              <a:rPr lang="de-DE" sz="1100" b="1" dirty="0">
                <a:solidFill>
                  <a:srgbClr val="00B050"/>
                </a:solidFill>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a:t>
            </a:r>
          </a:p>
          <a:p>
            <a:pPr marL="0" indent="0">
              <a:spcBef>
                <a:spcPts val="0"/>
              </a:spcBef>
              <a:buNone/>
            </a:pPr>
            <a:endParaRPr lang="de-DE" sz="1100" b="1" dirty="0">
              <a:latin typeface="Courier New" panose="02070309020205020404" pitchFamily="49" charset="0"/>
              <a:cs typeface="Courier New" panose="02070309020205020404" pitchFamily="49" charset="0"/>
            </a:endParaRPr>
          </a:p>
        </p:txBody>
      </p:sp>
      <p:sp>
        <p:nvSpPr>
          <p:cNvPr id="8" name="Rechteck 7"/>
          <p:cNvSpPr/>
          <p:nvPr/>
        </p:nvSpPr>
        <p:spPr>
          <a:xfrm>
            <a:off x="873760" y="6468795"/>
            <a:ext cx="6096000" cy="246221"/>
          </a:xfrm>
          <a:prstGeom prst="rect">
            <a:avLst/>
          </a:prstGeom>
        </p:spPr>
        <p:txBody>
          <a:bodyPr>
            <a:spAutoFit/>
          </a:bodyPr>
          <a:lstStyle/>
          <a:p>
            <a:r>
              <a:rPr lang="de-DE" sz="1000" dirty="0">
                <a:latin typeface="Calibri" panose="020F0502020204030204" pitchFamily="34" charset="0"/>
                <a:cs typeface="Calibri" panose="020F0502020204030204" pitchFamily="34" charset="0"/>
              </a:rPr>
              <a:t>https://docs.opengeospatial.org/is/17-069r3/17-069r3.html#http_status_codes</a:t>
            </a:r>
          </a:p>
        </p:txBody>
      </p:sp>
    </p:spTree>
    <p:extLst>
      <p:ext uri="{BB962C8B-B14F-4D97-AF65-F5344CB8AC3E}">
        <p14:creationId xmlns:p14="http://schemas.microsoft.com/office/powerpoint/2010/main" val="41902990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YAML</a:t>
            </a:r>
            <a:endParaRPr lang="de-DE" dirty="0"/>
          </a:p>
        </p:txBody>
      </p:sp>
      <p:sp>
        <p:nvSpPr>
          <p:cNvPr id="3" name="Inhaltsplatzhalter 2"/>
          <p:cNvSpPr>
            <a:spLocks noGrp="1"/>
          </p:cNvSpPr>
          <p:nvPr>
            <p:ph sz="half" idx="1"/>
          </p:nvPr>
        </p:nvSpPr>
        <p:spPr/>
        <p:txBody>
          <a:bodyPr/>
          <a:lstStyle/>
          <a:p>
            <a:r>
              <a:rPr lang="en-GB" dirty="0"/>
              <a:t>YAML </a:t>
            </a:r>
            <a:r>
              <a:rPr lang="en-GB" dirty="0" err="1"/>
              <a:t>Ain’t</a:t>
            </a:r>
            <a:r>
              <a:rPr lang="en-GB" dirty="0"/>
              <a:t> </a:t>
            </a:r>
            <a:r>
              <a:rPr lang="en-GB" dirty="0" err="1"/>
              <a:t>Markup</a:t>
            </a:r>
            <a:r>
              <a:rPr lang="en-GB" dirty="0"/>
              <a:t> Language, </a:t>
            </a:r>
            <a:r>
              <a:rPr lang="en-GB" dirty="0">
                <a:hlinkClick r:id="rId2"/>
              </a:rPr>
              <a:t>https://yaml.org</a:t>
            </a:r>
            <a:r>
              <a:rPr lang="en-GB" dirty="0" smtClean="0">
                <a:hlinkClick r:id="rId2"/>
              </a:rPr>
              <a:t>/</a:t>
            </a:r>
            <a:endParaRPr lang="en-GB" dirty="0" smtClean="0"/>
          </a:p>
          <a:p>
            <a:r>
              <a:rPr lang="en-GB" dirty="0" smtClean="0"/>
              <a:t>“</a:t>
            </a:r>
            <a:r>
              <a:rPr lang="en-GB" dirty="0"/>
              <a:t>easier to read and write by </a:t>
            </a:r>
            <a:r>
              <a:rPr lang="en-GB" dirty="0" smtClean="0"/>
              <a:t>humans”</a:t>
            </a:r>
          </a:p>
          <a:p>
            <a:r>
              <a:rPr lang="en-GB" dirty="0" smtClean="0"/>
              <a:t>Defining data structures by </a:t>
            </a:r>
          </a:p>
          <a:p>
            <a:pPr lvl="1"/>
            <a:r>
              <a:rPr lang="en-GB" dirty="0" smtClean="0"/>
              <a:t>associative </a:t>
            </a:r>
            <a:r>
              <a:rPr lang="en-GB" dirty="0"/>
              <a:t>lists, </a:t>
            </a:r>
            <a:endParaRPr lang="en-GB" dirty="0" smtClean="0"/>
          </a:p>
          <a:p>
            <a:pPr lvl="1"/>
            <a:r>
              <a:rPr lang="en-GB" dirty="0" smtClean="0"/>
              <a:t>lists </a:t>
            </a:r>
            <a:r>
              <a:rPr lang="en-GB" dirty="0"/>
              <a:t>(arrays) and </a:t>
            </a:r>
            <a:endParaRPr lang="en-GB" dirty="0" smtClean="0"/>
          </a:p>
          <a:p>
            <a:pPr lvl="1"/>
            <a:r>
              <a:rPr lang="en-GB" dirty="0" smtClean="0"/>
              <a:t>single </a:t>
            </a:r>
            <a:r>
              <a:rPr lang="en-GB" dirty="0"/>
              <a:t>values (scalars</a:t>
            </a:r>
            <a:r>
              <a:rPr lang="en-GB" dirty="0" smtClean="0"/>
              <a:t>)</a:t>
            </a:r>
          </a:p>
          <a:p>
            <a:pPr lvl="1"/>
            <a:endParaRPr lang="en-GB" dirty="0"/>
          </a:p>
          <a:p>
            <a:pPr lvl="1"/>
            <a:endParaRPr lang="en-GB" dirty="0" smtClean="0"/>
          </a:p>
          <a:p>
            <a:r>
              <a:rPr lang="en-GB" dirty="0" smtClean="0"/>
              <a:t>Widely used:</a:t>
            </a:r>
          </a:p>
          <a:p>
            <a:r>
              <a:rPr lang="en-GB" spc="260" dirty="0" smtClean="0">
                <a:solidFill>
                  <a:srgbClr val="00B050"/>
                </a:solidFill>
              </a:rPr>
              <a:t>Explore:</a:t>
            </a:r>
            <a:r>
              <a:rPr lang="en-GB" dirty="0" smtClean="0">
                <a:hlinkClick r:id="rId3"/>
              </a:rPr>
              <a:t/>
            </a:r>
            <a:br>
              <a:rPr lang="en-GB" dirty="0" smtClean="0">
                <a:hlinkClick r:id="rId3"/>
              </a:rPr>
            </a:br>
            <a:r>
              <a:rPr lang="en-GB" dirty="0" smtClean="0">
                <a:hlinkClick r:id="rId3"/>
              </a:rPr>
              <a:t>https</a:t>
            </a:r>
            <a:r>
              <a:rPr lang="en-GB" dirty="0">
                <a:hlinkClick r:id="rId3"/>
              </a:rPr>
              <a:t>://schemas.opengis.net/ogcapi/features/part1/1.0/openapi/schemas</a:t>
            </a:r>
            <a:r>
              <a:rPr lang="en-GB" dirty="0" smtClean="0">
                <a:hlinkClick r:id="rId3"/>
              </a:rPr>
              <a:t>/</a:t>
            </a:r>
            <a:endParaRPr lang="en-GB" dirty="0" smtClean="0"/>
          </a:p>
          <a:p>
            <a:endParaRPr lang="en-GB" dirty="0" smtClean="0"/>
          </a:p>
          <a:p>
            <a:endParaRPr lang="de-DE" dirty="0"/>
          </a:p>
        </p:txBody>
      </p:sp>
      <p:sp>
        <p:nvSpPr>
          <p:cNvPr id="4" name="Inhaltsplatzhalter 3"/>
          <p:cNvSpPr>
            <a:spLocks noGrp="1"/>
          </p:cNvSpPr>
          <p:nvPr>
            <p:ph sz="half" idx="2"/>
          </p:nvPr>
        </p:nvSpPr>
        <p:spPr/>
        <p:txBody>
          <a:bodyPr/>
          <a:lstStyle/>
          <a:p>
            <a:endParaRPr lang="de-DE"/>
          </a:p>
        </p:txBody>
      </p:sp>
      <p:pic>
        <p:nvPicPr>
          <p:cNvPr id="5" name="Grafik 4"/>
          <p:cNvPicPr>
            <a:picLocks noChangeAspect="1"/>
          </p:cNvPicPr>
          <p:nvPr/>
        </p:nvPicPr>
        <p:blipFill>
          <a:blip r:embed="rId4"/>
          <a:stretch>
            <a:fillRect/>
          </a:stretch>
        </p:blipFill>
        <p:spPr>
          <a:xfrm>
            <a:off x="6172200" y="1770386"/>
            <a:ext cx="5181600" cy="2403061"/>
          </a:xfrm>
          <a:prstGeom prst="rect">
            <a:avLst/>
          </a:prstGeom>
        </p:spPr>
      </p:pic>
      <p:sp>
        <p:nvSpPr>
          <p:cNvPr id="6" name="Rechteck 5"/>
          <p:cNvSpPr/>
          <p:nvPr/>
        </p:nvSpPr>
        <p:spPr>
          <a:xfrm>
            <a:off x="6549957" y="4599032"/>
            <a:ext cx="4578485" cy="246221"/>
          </a:xfrm>
          <a:prstGeom prst="rect">
            <a:avLst/>
          </a:prstGeom>
        </p:spPr>
        <p:txBody>
          <a:bodyPr wrap="square">
            <a:spAutoFit/>
          </a:bodyPr>
          <a:lstStyle/>
          <a:p>
            <a:r>
              <a:rPr lang="de-DE" sz="1000" dirty="0">
                <a:latin typeface="Calibri" panose="020F0502020204030204" pitchFamily="34" charset="0"/>
                <a:cs typeface="Calibri" panose="020F0502020204030204" pitchFamily="34" charset="0"/>
              </a:rPr>
              <a:t>https://docs.geoserver.org/latest/en/user/community/ogc-api/features/index.html</a:t>
            </a:r>
          </a:p>
        </p:txBody>
      </p:sp>
    </p:spTree>
    <p:extLst>
      <p:ext uri="{BB962C8B-B14F-4D97-AF65-F5344CB8AC3E}">
        <p14:creationId xmlns:p14="http://schemas.microsoft.com/office/powerpoint/2010/main" val="22327652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064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0" hangingPunct="0"/>
            <a:endParaRPr lang="de-DE"/>
          </a:p>
        </p:txBody>
      </p:sp>
      <p:sp>
        <p:nvSpPr>
          <p:cNvPr id="2" name="Titel 1"/>
          <p:cNvSpPr>
            <a:spLocks noGrp="1"/>
          </p:cNvSpPr>
          <p:nvPr>
            <p:ph type="title"/>
          </p:nvPr>
        </p:nvSpPr>
        <p:spPr>
          <a:xfrm>
            <a:off x="838200" y="2039303"/>
            <a:ext cx="10515600" cy="1176338"/>
          </a:xfrm>
        </p:spPr>
        <p:txBody>
          <a:bodyPr/>
          <a:lstStyle/>
          <a:p>
            <a:pPr algn="r"/>
            <a:r>
              <a:rPr lang="de-DE" dirty="0" smtClean="0">
                <a:solidFill>
                  <a:schemeClr val="accent4">
                    <a:lumMod val="40000"/>
                    <a:lumOff val="60000"/>
                  </a:schemeClr>
                </a:solidFill>
              </a:rPr>
              <a:t>Tradition Approach: The WFS API</a:t>
            </a: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lstStyle/>
          <a:p>
            <a:pPr algn="r"/>
            <a:r>
              <a:rPr lang="de-DE" dirty="0" err="1" smtClean="0">
                <a:solidFill>
                  <a:schemeClr val="accent4">
                    <a:lumMod val="40000"/>
                    <a:lumOff val="60000"/>
                  </a:schemeClr>
                </a:solidFill>
              </a:rPr>
              <a:t>GetCapabilities</a:t>
            </a:r>
            <a:endParaRPr lang="de-DE" dirty="0" smtClean="0">
              <a:solidFill>
                <a:schemeClr val="accent4">
                  <a:lumMod val="40000"/>
                  <a:lumOff val="60000"/>
                </a:schemeClr>
              </a:solidFill>
            </a:endParaRPr>
          </a:p>
          <a:p>
            <a:pPr algn="r"/>
            <a:r>
              <a:rPr lang="de-DE" dirty="0" err="1" smtClean="0">
                <a:solidFill>
                  <a:schemeClr val="accent4">
                    <a:lumMod val="40000"/>
                    <a:lumOff val="60000"/>
                  </a:schemeClr>
                </a:solidFill>
              </a:rPr>
              <a:t>GetFeaturetype</a:t>
            </a:r>
            <a:endParaRPr lang="de-DE" dirty="0" smtClean="0">
              <a:solidFill>
                <a:schemeClr val="accent4">
                  <a:lumMod val="40000"/>
                  <a:lumOff val="60000"/>
                </a:schemeClr>
              </a:solidFill>
            </a:endParaRPr>
          </a:p>
          <a:p>
            <a:pPr algn="r"/>
            <a:r>
              <a:rPr lang="de-DE" dirty="0" err="1" smtClean="0">
                <a:solidFill>
                  <a:schemeClr val="accent4">
                    <a:lumMod val="40000"/>
                    <a:lumOff val="60000"/>
                  </a:schemeClr>
                </a:solidFill>
              </a:rPr>
              <a:t>GetFeature</a:t>
            </a:r>
            <a:endParaRPr lang="de-DE" dirty="0">
              <a:solidFill>
                <a:schemeClr val="accent4">
                  <a:lumMod val="40000"/>
                  <a:lumOff val="60000"/>
                </a:schemeClr>
              </a:solidFill>
            </a:endParaRPr>
          </a:p>
        </p:txBody>
      </p:sp>
    </p:spTree>
    <p:extLst>
      <p:ext uri="{BB962C8B-B14F-4D97-AF65-F5344CB8AC3E}">
        <p14:creationId xmlns:p14="http://schemas.microsoft.com/office/powerpoint/2010/main" val="41021589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Web Feature Service</a:t>
            </a:r>
            <a:endParaRPr lang="de-DE" dirty="0"/>
          </a:p>
        </p:txBody>
      </p:sp>
      <p:sp>
        <p:nvSpPr>
          <p:cNvPr id="3" name="Inhaltsplatzhalter 2"/>
          <p:cNvSpPr>
            <a:spLocks noGrp="1"/>
          </p:cNvSpPr>
          <p:nvPr>
            <p:ph idx="1"/>
          </p:nvPr>
        </p:nvSpPr>
        <p:spPr/>
        <p:txBody>
          <a:bodyPr/>
          <a:lstStyle/>
          <a:p>
            <a:r>
              <a:rPr lang="en-GB" dirty="0" smtClean="0"/>
              <a:t>Web </a:t>
            </a:r>
            <a:r>
              <a:rPr lang="en-GB" dirty="0"/>
              <a:t>Map Service and the Web Feature Service found widespread use. </a:t>
            </a:r>
          </a:p>
          <a:p>
            <a:r>
              <a:rPr lang="en-GB" dirty="0"/>
              <a:t>Building blocks of Spatial Data Infrastructures and are supported in almost every GIS</a:t>
            </a:r>
          </a:p>
          <a:p>
            <a:r>
              <a:rPr lang="en-GB" dirty="0"/>
              <a:t>Extended by other OGC and/or ISO standards (GML, Filter Encoding, </a:t>
            </a:r>
            <a:r>
              <a:rPr lang="en-GB" dirty="0" smtClean="0"/>
              <a:t>…)</a:t>
            </a:r>
          </a:p>
          <a:p>
            <a:r>
              <a:rPr lang="en-GB" dirty="0" smtClean="0"/>
              <a:t>Three basic steps for delivering </a:t>
            </a:r>
            <a:r>
              <a:rPr lang="en-GB" dirty="0" err="1" smtClean="0"/>
              <a:t>geodata</a:t>
            </a:r>
            <a:r>
              <a:rPr lang="en-GB" dirty="0" smtClean="0"/>
              <a:t>:</a:t>
            </a:r>
            <a:endParaRPr lang="de-DE" dirty="0"/>
          </a:p>
          <a:p>
            <a:endParaRPr lang="de-DE" dirty="0"/>
          </a:p>
        </p:txBody>
      </p:sp>
      <p:pic>
        <p:nvPicPr>
          <p:cNvPr id="4" name="Grafik 3"/>
          <p:cNvPicPr/>
          <p:nvPr/>
        </p:nvPicPr>
        <p:blipFill>
          <a:blip r:embed="rId2"/>
          <a:stretch>
            <a:fillRect/>
          </a:stretch>
        </p:blipFill>
        <p:spPr>
          <a:xfrm>
            <a:off x="3465087" y="3624870"/>
            <a:ext cx="4377690" cy="1962785"/>
          </a:xfrm>
          <a:prstGeom prst="rect">
            <a:avLst/>
          </a:prstGeom>
        </p:spPr>
      </p:pic>
    </p:spTree>
    <p:extLst>
      <p:ext uri="{BB962C8B-B14F-4D97-AF65-F5344CB8AC3E}">
        <p14:creationId xmlns:p14="http://schemas.microsoft.com/office/powerpoint/2010/main" val="21215105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WFS </a:t>
            </a:r>
            <a:r>
              <a:rPr lang="de-DE" dirty="0" err="1" smtClean="0"/>
              <a:t>Practise</a:t>
            </a:r>
            <a:endParaRPr lang="de-DE" dirty="0"/>
          </a:p>
        </p:txBody>
      </p:sp>
      <p:sp>
        <p:nvSpPr>
          <p:cNvPr id="3" name="Inhaltsplatzhalter 2"/>
          <p:cNvSpPr>
            <a:spLocks noGrp="1"/>
          </p:cNvSpPr>
          <p:nvPr>
            <p:ph idx="1"/>
          </p:nvPr>
        </p:nvSpPr>
        <p:spPr/>
        <p:txBody>
          <a:bodyPr>
            <a:normAutofit lnSpcReduction="10000"/>
          </a:bodyPr>
          <a:lstStyle/>
          <a:p>
            <a:r>
              <a:rPr lang="de-DE" dirty="0" err="1" smtClean="0"/>
              <a:t>Overview</a:t>
            </a:r>
            <a:r>
              <a:rPr lang="de-DE" dirty="0" smtClean="0"/>
              <a:t> </a:t>
            </a:r>
            <a:r>
              <a:rPr lang="de-DE" dirty="0" err="1" smtClean="0"/>
              <a:t>about</a:t>
            </a:r>
            <a:r>
              <a:rPr lang="de-DE" dirty="0" smtClean="0"/>
              <a:t> </a:t>
            </a:r>
            <a:r>
              <a:rPr lang="de-DE" dirty="0" err="1" smtClean="0"/>
              <a:t>the</a:t>
            </a:r>
            <a:r>
              <a:rPr lang="de-DE" dirty="0" smtClean="0"/>
              <a:t> </a:t>
            </a:r>
            <a:r>
              <a:rPr lang="de-DE" dirty="0" err="1" smtClean="0"/>
              <a:t>service</a:t>
            </a:r>
            <a:r>
              <a:rPr lang="de-DE" dirty="0"/>
              <a:t>: </a:t>
            </a:r>
            <a:r>
              <a:rPr lang="de-DE" dirty="0">
                <a:hlinkClick r:id="rId2"/>
              </a:rPr>
              <a:t>https://</a:t>
            </a:r>
            <a:r>
              <a:rPr lang="de-DE" dirty="0" smtClean="0">
                <a:hlinkClick r:id="rId2"/>
              </a:rPr>
              <a:t>www.pegelonline.wsv.de/webservice/wfsAktuell;jsessionid=A9EEA6E33C2E274B14DC47614422FB51</a:t>
            </a:r>
            <a:endParaRPr lang="de-DE" dirty="0" smtClean="0"/>
          </a:p>
          <a:p>
            <a:endParaRPr lang="de-DE" dirty="0"/>
          </a:p>
          <a:p>
            <a:r>
              <a:rPr lang="en-GB" spc="260" dirty="0">
                <a:solidFill>
                  <a:srgbClr val="00B050"/>
                </a:solidFill>
              </a:rPr>
              <a:t>Explore</a:t>
            </a:r>
            <a:r>
              <a:rPr lang="en-GB" spc="260" dirty="0" smtClean="0">
                <a:solidFill>
                  <a:srgbClr val="00B050"/>
                </a:solidFill>
              </a:rPr>
              <a:t>:</a:t>
            </a:r>
            <a:r>
              <a:rPr lang="en-GB" dirty="0" smtClean="0"/>
              <a:t> </a:t>
            </a:r>
            <a:r>
              <a:rPr lang="de-DE" b="1" dirty="0" err="1" smtClean="0"/>
              <a:t>GetCapabilities</a:t>
            </a:r>
            <a:r>
              <a:rPr lang="de-DE" dirty="0"/>
              <a:t>: </a:t>
            </a:r>
            <a:r>
              <a:rPr lang="de-DE" dirty="0">
                <a:hlinkClick r:id="rId3"/>
              </a:rPr>
              <a:t>https://</a:t>
            </a:r>
            <a:r>
              <a:rPr lang="de-DE" dirty="0" smtClean="0">
                <a:hlinkClick r:id="rId3"/>
              </a:rPr>
              <a:t>www.pegelonline.wsv.de/webservices/gis/aktuell/wfs?service=wfs&amp;version=1.1.0&amp;request=GetCapabilities</a:t>
            </a:r>
            <a:r>
              <a:rPr lang="de-DE" dirty="0" smtClean="0"/>
              <a:t> – </a:t>
            </a:r>
            <a:r>
              <a:rPr lang="de-DE" dirty="0" err="1" smtClean="0"/>
              <a:t>you</a:t>
            </a:r>
            <a:r>
              <a:rPr lang="de-DE" dirty="0" smtClean="0"/>
              <a:t> </a:t>
            </a:r>
            <a:r>
              <a:rPr lang="de-DE" dirty="0" err="1" smtClean="0"/>
              <a:t>receive</a:t>
            </a:r>
            <a:r>
              <a:rPr lang="de-DE" dirty="0" smtClean="0"/>
              <a:t> </a:t>
            </a:r>
            <a:r>
              <a:rPr lang="de-DE" dirty="0" err="1" smtClean="0"/>
              <a:t>the</a:t>
            </a:r>
            <a:r>
              <a:rPr lang="de-DE" dirty="0" smtClean="0"/>
              <a:t> </a:t>
            </a:r>
            <a:r>
              <a:rPr lang="de-DE" dirty="0" err="1" smtClean="0"/>
              <a:t>service</a:t>
            </a:r>
            <a:r>
              <a:rPr lang="de-DE" dirty="0" smtClean="0"/>
              <a:t> </a:t>
            </a:r>
            <a:r>
              <a:rPr lang="de-DE" dirty="0" err="1" smtClean="0"/>
              <a:t>metadata</a:t>
            </a:r>
            <a:endParaRPr lang="de-DE" dirty="0"/>
          </a:p>
          <a:p>
            <a:r>
              <a:rPr lang="en-GB" spc="260" dirty="0" smtClean="0">
                <a:solidFill>
                  <a:srgbClr val="00B050"/>
                </a:solidFill>
              </a:rPr>
              <a:t>Explore:</a:t>
            </a:r>
            <a:r>
              <a:rPr lang="en-GB" dirty="0" smtClean="0"/>
              <a:t> </a:t>
            </a:r>
            <a:r>
              <a:rPr lang="de-DE" b="1" dirty="0" err="1" smtClean="0"/>
              <a:t>DescribeFeatureType</a:t>
            </a:r>
            <a:r>
              <a:rPr lang="de-DE" dirty="0"/>
              <a:t>: </a:t>
            </a:r>
            <a:r>
              <a:rPr lang="de-DE" dirty="0">
                <a:hlinkClick r:id="rId4"/>
              </a:rPr>
              <a:t>https://</a:t>
            </a:r>
            <a:r>
              <a:rPr lang="de-DE" dirty="0" smtClean="0">
                <a:hlinkClick r:id="rId4"/>
              </a:rPr>
              <a:t>www.pegelonline.wsv.de/webservices/gis/aktuell/wfs?service=wfs&amp;version=1.1.0&amp;request=DescribeFeatureType&amp;typeName=gk:waterlevels</a:t>
            </a:r>
            <a:r>
              <a:rPr lang="de-DE" dirty="0" smtClean="0"/>
              <a:t> – </a:t>
            </a:r>
            <a:r>
              <a:rPr lang="de-DE" dirty="0" err="1" smtClean="0"/>
              <a:t>you</a:t>
            </a:r>
            <a:r>
              <a:rPr lang="de-DE" dirty="0" smtClean="0"/>
              <a:t> </a:t>
            </a:r>
            <a:r>
              <a:rPr lang="de-DE" dirty="0" err="1" smtClean="0"/>
              <a:t>receive</a:t>
            </a:r>
            <a:r>
              <a:rPr lang="de-DE" dirty="0" smtClean="0"/>
              <a:t> an XML Schema Definition </a:t>
            </a:r>
            <a:r>
              <a:rPr lang="de-DE" dirty="0" err="1" smtClean="0"/>
              <a:t>of</a:t>
            </a:r>
            <a:r>
              <a:rPr lang="de-DE" dirty="0" smtClean="0"/>
              <a:t> </a:t>
            </a:r>
            <a:r>
              <a:rPr lang="de-DE" dirty="0" err="1" smtClean="0"/>
              <a:t>the</a:t>
            </a:r>
            <a:r>
              <a:rPr lang="de-DE" dirty="0" smtClean="0"/>
              <a:t> </a:t>
            </a:r>
            <a:r>
              <a:rPr lang="de-DE" dirty="0" err="1" smtClean="0"/>
              <a:t>properties</a:t>
            </a:r>
            <a:r>
              <a:rPr lang="de-DE" dirty="0" smtClean="0"/>
              <a:t> </a:t>
            </a:r>
            <a:r>
              <a:rPr lang="de-DE" dirty="0" err="1" smtClean="0"/>
              <a:t>of</a:t>
            </a:r>
            <a:r>
              <a:rPr lang="de-DE" dirty="0" smtClean="0"/>
              <a:t> </a:t>
            </a:r>
            <a:r>
              <a:rPr lang="de-DE" dirty="0" err="1" smtClean="0"/>
              <a:t>the</a:t>
            </a:r>
            <a:r>
              <a:rPr lang="de-DE" dirty="0" smtClean="0"/>
              <a:t> </a:t>
            </a:r>
            <a:r>
              <a:rPr lang="de-DE" dirty="0" err="1" smtClean="0"/>
              <a:t>feature</a:t>
            </a:r>
            <a:r>
              <a:rPr lang="de-DE" dirty="0" smtClean="0"/>
              <a:t> </a:t>
            </a:r>
            <a:r>
              <a:rPr lang="de-DE" dirty="0" err="1" smtClean="0"/>
              <a:t>class</a:t>
            </a:r>
            <a:endParaRPr lang="de-DE" dirty="0" smtClean="0"/>
          </a:p>
          <a:p>
            <a:endParaRPr lang="de-DE" dirty="0"/>
          </a:p>
          <a:p>
            <a:r>
              <a:rPr lang="en-GB" spc="260" dirty="0">
                <a:solidFill>
                  <a:srgbClr val="00B050"/>
                </a:solidFill>
              </a:rPr>
              <a:t>Explore</a:t>
            </a:r>
            <a:r>
              <a:rPr lang="en-GB" spc="260" dirty="0" smtClean="0">
                <a:solidFill>
                  <a:srgbClr val="00B050"/>
                </a:solidFill>
              </a:rPr>
              <a:t>: </a:t>
            </a:r>
            <a:r>
              <a:rPr lang="de-DE" b="1" dirty="0" err="1" smtClean="0"/>
              <a:t>GetFeature</a:t>
            </a:r>
            <a:r>
              <a:rPr lang="de-DE" dirty="0" smtClean="0"/>
              <a:t>: </a:t>
            </a:r>
            <a:r>
              <a:rPr lang="de-DE" dirty="0" smtClean="0">
                <a:hlinkClick r:id="rId5"/>
              </a:rPr>
              <a:t>https</a:t>
            </a:r>
            <a:r>
              <a:rPr lang="de-DE" dirty="0">
                <a:hlinkClick r:id="rId5"/>
              </a:rPr>
              <a:t>://</a:t>
            </a:r>
            <a:r>
              <a:rPr lang="de-DE" dirty="0" smtClean="0">
                <a:hlinkClick r:id="rId5"/>
              </a:rPr>
              <a:t>www.pegelonline.wsv.de/webservices/gis/aktuell/wfs?service=wfs&amp;version=1.1.0&amp;request=GetFeature&amp;typeName=gk:waterlevels</a:t>
            </a:r>
            <a:endParaRPr lang="de-DE" dirty="0" smtClean="0"/>
          </a:p>
          <a:p>
            <a:r>
              <a:rPr lang="de-DE" dirty="0">
                <a:hlinkClick r:id="rId5"/>
              </a:rPr>
              <a:t>https://</a:t>
            </a:r>
            <a:r>
              <a:rPr lang="de-DE" dirty="0" smtClean="0">
                <a:hlinkClick r:id="rId5"/>
              </a:rPr>
              <a:t>www.pegelonline.wsv.de/webservices/gis/aktuell/wfs?service=wfs&amp;version=1.1.0&amp;request=GetFeature&amp;typeName=gk:waterlevels&amp;</a:t>
            </a:r>
            <a:r>
              <a:rPr lang="de-DE" b="1" dirty="0" smtClean="0">
                <a:hlinkClick r:id="rId5"/>
              </a:rPr>
              <a:t>outputFormat =</a:t>
            </a:r>
            <a:r>
              <a:rPr lang="de-DE" b="1" dirty="0" err="1" smtClean="0">
                <a:hlinkClick r:id="rId5"/>
              </a:rPr>
              <a:t>json</a:t>
            </a:r>
            <a:endParaRPr lang="de-DE" b="1" dirty="0" smtClean="0"/>
          </a:p>
          <a:p>
            <a:r>
              <a:rPr lang="de-DE" dirty="0" smtClean="0">
                <a:hlinkClick r:id="rId6"/>
              </a:rPr>
              <a:t>https</a:t>
            </a:r>
            <a:r>
              <a:rPr lang="de-DE" dirty="0">
                <a:hlinkClick r:id="rId6"/>
              </a:rPr>
              <a:t>://</a:t>
            </a:r>
            <a:r>
              <a:rPr lang="de-DE" dirty="0" smtClean="0">
                <a:hlinkClick r:id="rId6"/>
              </a:rPr>
              <a:t>www.pegelonline.wsv.de/webservices/gis/aktuell/wfs?service=wfs&amp;version=1.1.0&amp;request=GetFeature&amp;typeName=gk:waterlevels&amp;</a:t>
            </a:r>
            <a:r>
              <a:rPr lang="de-DE" b="1" dirty="0" smtClean="0">
                <a:hlinkClick r:id="rId6"/>
              </a:rPr>
              <a:t>srsName=EPSG:31468</a:t>
            </a:r>
            <a:endParaRPr lang="de-DE" b="1" dirty="0" smtClean="0"/>
          </a:p>
          <a:p>
            <a:endParaRPr lang="de-DE" b="1" dirty="0"/>
          </a:p>
          <a:p>
            <a:endParaRPr lang="de-DE" dirty="0"/>
          </a:p>
        </p:txBody>
      </p:sp>
    </p:spTree>
    <p:extLst>
      <p:ext uri="{BB962C8B-B14F-4D97-AF65-F5344CB8AC3E}">
        <p14:creationId xmlns:p14="http://schemas.microsoft.com/office/powerpoint/2010/main" val="29233880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064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0" hangingPunct="0"/>
            <a:endParaRPr lang="de-DE"/>
          </a:p>
        </p:txBody>
      </p:sp>
      <p:sp>
        <p:nvSpPr>
          <p:cNvPr id="2" name="Titel 1"/>
          <p:cNvSpPr>
            <a:spLocks noGrp="1"/>
          </p:cNvSpPr>
          <p:nvPr>
            <p:ph type="title"/>
          </p:nvPr>
        </p:nvSpPr>
        <p:spPr>
          <a:xfrm>
            <a:off x="838200" y="2039303"/>
            <a:ext cx="10515600" cy="1176338"/>
          </a:xfrm>
        </p:spPr>
        <p:txBody>
          <a:bodyPr/>
          <a:lstStyle/>
          <a:p>
            <a:pPr algn="r"/>
            <a:r>
              <a:rPr lang="de-DE" dirty="0" smtClean="0">
                <a:solidFill>
                  <a:schemeClr val="accent4">
                    <a:lumMod val="40000"/>
                    <a:lumOff val="60000"/>
                  </a:schemeClr>
                </a:solidFill>
              </a:rPr>
              <a:t>Open API Approach: The WFS API</a:t>
            </a: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lstStyle/>
          <a:p>
            <a:pPr algn="r"/>
            <a:r>
              <a:rPr lang="de-DE" dirty="0" err="1" smtClean="0">
                <a:solidFill>
                  <a:schemeClr val="accent4">
                    <a:lumMod val="40000"/>
                    <a:lumOff val="60000"/>
                  </a:schemeClr>
                </a:solidFill>
              </a:rPr>
              <a:t>GetCapabilities</a:t>
            </a:r>
            <a:endParaRPr lang="de-DE" dirty="0" smtClean="0">
              <a:solidFill>
                <a:schemeClr val="accent4">
                  <a:lumMod val="40000"/>
                  <a:lumOff val="60000"/>
                </a:schemeClr>
              </a:solidFill>
            </a:endParaRPr>
          </a:p>
          <a:p>
            <a:pPr algn="r"/>
            <a:r>
              <a:rPr lang="de-DE" dirty="0" err="1" smtClean="0">
                <a:solidFill>
                  <a:schemeClr val="accent4">
                    <a:lumMod val="40000"/>
                    <a:lumOff val="60000"/>
                  </a:schemeClr>
                </a:solidFill>
              </a:rPr>
              <a:t>GetFeature</a:t>
            </a:r>
            <a:endParaRPr lang="de-DE" dirty="0">
              <a:solidFill>
                <a:schemeClr val="accent4">
                  <a:lumMod val="40000"/>
                  <a:lumOff val="60000"/>
                </a:schemeClr>
              </a:solidFill>
            </a:endParaRPr>
          </a:p>
        </p:txBody>
      </p:sp>
    </p:spTree>
    <p:extLst>
      <p:ext uri="{BB962C8B-B14F-4D97-AF65-F5344CB8AC3E}">
        <p14:creationId xmlns:p14="http://schemas.microsoft.com/office/powerpoint/2010/main" val="35295389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OGC API - </a:t>
            </a:r>
            <a:r>
              <a:rPr lang="de-DE" b="1" dirty="0" smtClean="0"/>
              <a:t>Features</a:t>
            </a:r>
            <a:endParaRPr lang="de-DE" dirty="0"/>
          </a:p>
        </p:txBody>
      </p:sp>
      <p:sp>
        <p:nvSpPr>
          <p:cNvPr id="3" name="Inhaltsplatzhalter 2"/>
          <p:cNvSpPr>
            <a:spLocks noGrp="1"/>
          </p:cNvSpPr>
          <p:nvPr>
            <p:ph idx="1"/>
          </p:nvPr>
        </p:nvSpPr>
        <p:spPr/>
        <p:txBody>
          <a:bodyPr/>
          <a:lstStyle/>
          <a:p>
            <a:r>
              <a:rPr lang="de-DE" dirty="0">
                <a:hlinkClick r:id="rId2"/>
              </a:rPr>
              <a:t>https://</a:t>
            </a:r>
            <a:r>
              <a:rPr lang="de-DE" dirty="0" smtClean="0">
                <a:hlinkClick r:id="rId2"/>
              </a:rPr>
              <a:t>ogcapi.ogc.org/features/overview.html</a:t>
            </a:r>
            <a:endParaRPr lang="de-DE" dirty="0" smtClean="0"/>
          </a:p>
          <a:p>
            <a:r>
              <a:rPr lang="en-US" dirty="0"/>
              <a:t>provides access to collections of geospatial </a:t>
            </a:r>
            <a:r>
              <a:rPr lang="en-US" dirty="0" smtClean="0"/>
              <a:t>data in </a:t>
            </a:r>
            <a:r>
              <a:rPr lang="de-DE" dirty="0" smtClean="0"/>
              <a:t>a </a:t>
            </a:r>
            <a:r>
              <a:rPr lang="de-DE" dirty="0" err="1"/>
              <a:t>consistent</a:t>
            </a:r>
            <a:r>
              <a:rPr lang="de-DE" dirty="0"/>
              <a:t> </a:t>
            </a:r>
            <a:r>
              <a:rPr lang="de-DE" dirty="0" err="1" smtClean="0"/>
              <a:t>way</a:t>
            </a:r>
            <a:r>
              <a:rPr lang="de-DE" dirty="0" smtClean="0"/>
              <a:t> - </a:t>
            </a:r>
            <a:r>
              <a:rPr lang="en-US" dirty="0"/>
              <a:t>a common pattern to ensure consistency, enhanced interoperability and easier adoption (</a:t>
            </a:r>
            <a:r>
              <a:rPr lang="en-US" dirty="0">
                <a:hlinkClick r:id="rId3"/>
              </a:rPr>
              <a:t>https://</a:t>
            </a:r>
            <a:r>
              <a:rPr lang="en-US" dirty="0" smtClean="0">
                <a:hlinkClick r:id="rId3"/>
              </a:rPr>
              <a:t>github.com/opengeospatial/OGC-Web-API-Guidelines</a:t>
            </a:r>
            <a:r>
              <a:rPr lang="en-US" dirty="0" smtClean="0"/>
              <a:t>)</a:t>
            </a:r>
          </a:p>
          <a:p>
            <a:endParaRPr lang="en-US" dirty="0"/>
          </a:p>
          <a:p>
            <a:endParaRPr lang="en-US" dirty="0" smtClean="0"/>
          </a:p>
          <a:p>
            <a:r>
              <a:rPr lang="en-US" dirty="0" smtClean="0"/>
              <a:t>Landing page</a:t>
            </a:r>
          </a:p>
          <a:p>
            <a:r>
              <a:rPr lang="en-US" dirty="0" smtClean="0"/>
              <a:t>Conformance</a:t>
            </a:r>
          </a:p>
          <a:p>
            <a:r>
              <a:rPr lang="en-US" dirty="0" smtClean="0"/>
              <a:t>API Definitions</a:t>
            </a:r>
          </a:p>
          <a:p>
            <a:r>
              <a:rPr lang="en-US" dirty="0" smtClean="0"/>
              <a:t>Collections</a:t>
            </a:r>
          </a:p>
          <a:p>
            <a:r>
              <a:rPr lang="en-US" dirty="0" smtClean="0"/>
              <a:t>Features</a:t>
            </a:r>
            <a:endParaRPr lang="de-DE" dirty="0" smtClean="0"/>
          </a:p>
          <a:p>
            <a:endParaRPr lang="de-DE" dirty="0" smtClean="0"/>
          </a:p>
          <a:p>
            <a:endParaRPr lang="de-DE" dirty="0"/>
          </a:p>
        </p:txBody>
      </p:sp>
      <p:pic>
        <p:nvPicPr>
          <p:cNvPr id="2050" name="Picture 2" descr="C:\Users\behr\AppData\Local\Temp\SNAGHTML53a5cc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044" y="3589505"/>
            <a:ext cx="4565873" cy="2381082"/>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6297038" y="5941952"/>
            <a:ext cx="3221477" cy="400110"/>
          </a:xfrm>
          <a:prstGeom prst="rect">
            <a:avLst/>
          </a:prstGeom>
        </p:spPr>
        <p:txBody>
          <a:bodyPr wrap="square">
            <a:spAutoFit/>
          </a:bodyPr>
          <a:lstStyle/>
          <a:p>
            <a:r>
              <a:rPr lang="de-DE" sz="1000" dirty="0">
                <a:latin typeface="Calibri" panose="020F0502020204030204" pitchFamily="34" charset="0"/>
                <a:cs typeface="Calibri" panose="020F0502020204030204" pitchFamily="34" charset="0"/>
              </a:rPr>
              <a:t>https://opengeospatial.github.io/e-learning/ogcapi-features/text/basic-main.html</a:t>
            </a:r>
          </a:p>
        </p:txBody>
      </p:sp>
    </p:spTree>
    <p:extLst>
      <p:ext uri="{BB962C8B-B14F-4D97-AF65-F5344CB8AC3E}">
        <p14:creationId xmlns:p14="http://schemas.microsoft.com/office/powerpoint/2010/main" val="2130413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Service-oriented </a:t>
            </a:r>
            <a:r>
              <a:rPr lang="en-GB" dirty="0"/>
              <a:t>architecture </a:t>
            </a:r>
            <a:endParaRPr lang="de-DE" dirty="0"/>
          </a:p>
        </p:txBody>
      </p:sp>
      <p:sp>
        <p:nvSpPr>
          <p:cNvPr id="4" name="Rechteck 3"/>
          <p:cNvSpPr>
            <a:spLocks noChangeArrowheads="1"/>
          </p:cNvSpPr>
          <p:nvPr/>
        </p:nvSpPr>
        <p:spPr bwMode="auto">
          <a:xfrm>
            <a:off x="1690688" y="2397125"/>
            <a:ext cx="2016125" cy="3873500"/>
          </a:xfrm>
          <a:prstGeom prst="rect">
            <a:avLst/>
          </a:prstGeom>
          <a:solidFill>
            <a:srgbClr val="F5F5F5"/>
          </a:solidFill>
          <a:ln w="3175" algn="ctr">
            <a:solidFill>
              <a:srgbClr val="89A4A7"/>
            </a:solidFill>
            <a:miter lim="800000"/>
            <a:headEnd/>
            <a:tailEnd/>
          </a:ln>
          <a:effectLst/>
        </p:spPr>
        <p:txBody>
          <a:bodyPr anchor="ctr"/>
          <a:lstStyle/>
          <a:p>
            <a:pPr algn="ctr" eaLnBrk="1" hangingPunct="1">
              <a:defRPr/>
            </a:pPr>
            <a:endParaRPr lang="de-DE" sz="1600">
              <a:solidFill>
                <a:schemeClr val="lt1"/>
              </a:solidFill>
              <a:latin typeface="+mn-lt"/>
            </a:endParaRPr>
          </a:p>
        </p:txBody>
      </p:sp>
      <p:sp>
        <p:nvSpPr>
          <p:cNvPr id="5" name="Rechteck 72"/>
          <p:cNvSpPr>
            <a:spLocks noChangeArrowheads="1"/>
          </p:cNvSpPr>
          <p:nvPr/>
        </p:nvSpPr>
        <p:spPr bwMode="auto">
          <a:xfrm>
            <a:off x="6227763" y="2397125"/>
            <a:ext cx="4103687" cy="3873500"/>
          </a:xfrm>
          <a:prstGeom prst="rect">
            <a:avLst/>
          </a:prstGeom>
          <a:solidFill>
            <a:srgbClr val="F2F2F2"/>
          </a:solidFill>
          <a:ln w="3175" algn="ctr">
            <a:solidFill>
              <a:srgbClr val="89A4A7"/>
            </a:solidFill>
            <a:miter lim="800000"/>
            <a:headEnd/>
            <a:tailEnd/>
          </a:ln>
          <a:effectLst/>
        </p:spPr>
        <p:txBody>
          <a:bodyPr anchor="ctr"/>
          <a:lstStyle/>
          <a:p>
            <a:pPr algn="ctr" eaLnBrk="1" hangingPunct="1">
              <a:defRPr/>
            </a:pPr>
            <a:endParaRPr lang="de-DE" sz="1600">
              <a:solidFill>
                <a:schemeClr val="lt1"/>
              </a:solidFill>
              <a:latin typeface="+mn-lt"/>
            </a:endParaRPr>
          </a:p>
        </p:txBody>
      </p:sp>
      <p:sp>
        <p:nvSpPr>
          <p:cNvPr id="6" name="Line 8"/>
          <p:cNvSpPr>
            <a:spLocks noChangeShapeType="1"/>
          </p:cNvSpPr>
          <p:nvPr/>
        </p:nvSpPr>
        <p:spPr bwMode="auto">
          <a:xfrm>
            <a:off x="5654675" y="3644900"/>
            <a:ext cx="1490663"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nvGrpSpPr>
          <p:cNvPr id="7" name="Group 10"/>
          <p:cNvGrpSpPr>
            <a:grpSpLocks/>
          </p:cNvGrpSpPr>
          <p:nvPr/>
        </p:nvGrpSpPr>
        <p:grpSpPr bwMode="auto">
          <a:xfrm>
            <a:off x="3868738" y="3040063"/>
            <a:ext cx="1971675" cy="1247775"/>
            <a:chOff x="1770" y="2055"/>
            <a:chExt cx="1242" cy="786"/>
          </a:xfrm>
        </p:grpSpPr>
        <p:sp>
          <p:nvSpPr>
            <p:cNvPr id="8" name="Freeform 11"/>
            <p:cNvSpPr>
              <a:spLocks/>
            </p:cNvSpPr>
            <p:nvPr/>
          </p:nvSpPr>
          <p:spPr bwMode="auto">
            <a:xfrm>
              <a:off x="1818" y="2103"/>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 name="Freeform 12"/>
            <p:cNvSpPr>
              <a:spLocks/>
            </p:cNvSpPr>
            <p:nvPr/>
          </p:nvSpPr>
          <p:spPr bwMode="auto">
            <a:xfrm>
              <a:off x="1770" y="2055"/>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 name="Freeform 13"/>
            <p:cNvSpPr>
              <a:spLocks/>
            </p:cNvSpPr>
            <p:nvPr/>
          </p:nvSpPr>
          <p:spPr bwMode="auto">
            <a:xfrm>
              <a:off x="1770" y="2055"/>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w="9525" cap="rnd">
              <a:solidFill>
                <a:srgbClr val="000000"/>
              </a:solidFill>
              <a:round/>
              <a:headEnd/>
              <a:tailEnd/>
            </a:ln>
          </p:spPr>
          <p:txBody>
            <a:bodyPr/>
            <a:lstStyle/>
            <a:p>
              <a:endParaRPr lang="de-DE"/>
            </a:p>
          </p:txBody>
        </p:sp>
        <p:sp>
          <p:nvSpPr>
            <p:cNvPr id="11" name="Freeform 14"/>
            <p:cNvSpPr>
              <a:spLocks/>
            </p:cNvSpPr>
            <p:nvPr/>
          </p:nvSpPr>
          <p:spPr bwMode="auto">
            <a:xfrm>
              <a:off x="1830" y="2493"/>
              <a:ext cx="72" cy="12"/>
            </a:xfrm>
            <a:custGeom>
              <a:avLst/>
              <a:gdLst>
                <a:gd name="T0" fmla="*/ 0 w 12"/>
                <a:gd name="T1" fmla="*/ 0 h 2"/>
                <a:gd name="T2" fmla="*/ 2147483646 w 12"/>
                <a:gd name="T3" fmla="*/ 2147483646 h 2"/>
                <a:gd name="T4" fmla="*/ 2147483646 w 12"/>
                <a:gd name="T5" fmla="*/ 2147483646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0" y="0"/>
                  </a:moveTo>
                  <a:cubicBezTo>
                    <a:pt x="3" y="1"/>
                    <a:pt x="6" y="2"/>
                    <a:pt x="10" y="2"/>
                  </a:cubicBezTo>
                  <a:cubicBezTo>
                    <a:pt x="11" y="2"/>
                    <a:pt x="11" y="2"/>
                    <a:pt x="12" y="2"/>
                  </a:cubicBezTo>
                </a:path>
              </a:pathLst>
            </a:custGeom>
            <a:solidFill>
              <a:srgbClr val="CCCCFF"/>
            </a:solidFill>
            <a:ln w="9525" cap="rnd">
              <a:solidFill>
                <a:srgbClr val="000000"/>
              </a:solidFill>
              <a:round/>
              <a:headEnd/>
              <a:tailEnd/>
            </a:ln>
          </p:spPr>
          <p:txBody>
            <a:bodyPr/>
            <a:lstStyle/>
            <a:p>
              <a:endParaRPr lang="de-DE"/>
            </a:p>
          </p:txBody>
        </p:sp>
        <p:sp>
          <p:nvSpPr>
            <p:cNvPr id="12" name="Freeform 15"/>
            <p:cNvSpPr>
              <a:spLocks/>
            </p:cNvSpPr>
            <p:nvPr/>
          </p:nvSpPr>
          <p:spPr bwMode="auto">
            <a:xfrm>
              <a:off x="1932" y="2655"/>
              <a:ext cx="30" cy="6"/>
            </a:xfrm>
            <a:custGeom>
              <a:avLst/>
              <a:gdLst>
                <a:gd name="T0" fmla="*/ 0 w 5"/>
                <a:gd name="T1" fmla="*/ 2147483646 h 1"/>
                <a:gd name="T2" fmla="*/ 2147483646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1"/>
                  </a:moveTo>
                  <a:cubicBezTo>
                    <a:pt x="2" y="0"/>
                    <a:pt x="3" y="0"/>
                    <a:pt x="5" y="0"/>
                  </a:cubicBezTo>
                </a:path>
              </a:pathLst>
            </a:custGeom>
            <a:solidFill>
              <a:srgbClr val="CCCCFF"/>
            </a:solidFill>
            <a:ln w="9525" cap="rnd">
              <a:solidFill>
                <a:srgbClr val="000000"/>
              </a:solidFill>
              <a:round/>
              <a:headEnd/>
              <a:tailEnd/>
            </a:ln>
          </p:spPr>
          <p:txBody>
            <a:bodyPr/>
            <a:lstStyle/>
            <a:p>
              <a:endParaRPr lang="de-DE"/>
            </a:p>
          </p:txBody>
        </p:sp>
        <p:sp>
          <p:nvSpPr>
            <p:cNvPr id="13" name="Freeform 16"/>
            <p:cNvSpPr>
              <a:spLocks/>
            </p:cNvSpPr>
            <p:nvPr/>
          </p:nvSpPr>
          <p:spPr bwMode="auto">
            <a:xfrm>
              <a:off x="2208" y="2697"/>
              <a:ext cx="18" cy="30"/>
            </a:xfrm>
            <a:custGeom>
              <a:avLst/>
              <a:gdLst>
                <a:gd name="T0" fmla="*/ 0 w 3"/>
                <a:gd name="T1" fmla="*/ 0 h 5"/>
                <a:gd name="T2" fmla="*/ 2147483646 w 3"/>
                <a:gd name="T3" fmla="*/ 2147483646 h 5"/>
                <a:gd name="T4" fmla="*/ 0 60000 65536"/>
                <a:gd name="T5" fmla="*/ 0 60000 65536"/>
                <a:gd name="T6" fmla="*/ 0 w 3"/>
                <a:gd name="T7" fmla="*/ 0 h 5"/>
                <a:gd name="T8" fmla="*/ 3 w 3"/>
                <a:gd name="T9" fmla="*/ 5 h 5"/>
              </a:gdLst>
              <a:ahLst/>
              <a:cxnLst>
                <a:cxn ang="T4">
                  <a:pos x="T0" y="T1"/>
                </a:cxn>
                <a:cxn ang="T5">
                  <a:pos x="T2" y="T3"/>
                </a:cxn>
              </a:cxnLst>
              <a:rect l="T6" t="T7" r="T8" b="T9"/>
              <a:pathLst>
                <a:path w="3" h="5">
                  <a:moveTo>
                    <a:pt x="0" y="0"/>
                  </a:moveTo>
                  <a:cubicBezTo>
                    <a:pt x="1" y="1"/>
                    <a:pt x="2" y="3"/>
                    <a:pt x="3" y="5"/>
                  </a:cubicBezTo>
                </a:path>
              </a:pathLst>
            </a:custGeom>
            <a:solidFill>
              <a:srgbClr val="CCCCFF"/>
            </a:solidFill>
            <a:ln w="9525" cap="rnd">
              <a:solidFill>
                <a:srgbClr val="000000"/>
              </a:solidFill>
              <a:round/>
              <a:headEnd/>
              <a:tailEnd/>
            </a:ln>
          </p:spPr>
          <p:txBody>
            <a:bodyPr/>
            <a:lstStyle/>
            <a:p>
              <a:endParaRPr lang="de-DE"/>
            </a:p>
          </p:txBody>
        </p:sp>
        <p:sp>
          <p:nvSpPr>
            <p:cNvPr id="14" name="Freeform 17"/>
            <p:cNvSpPr>
              <a:spLocks/>
            </p:cNvSpPr>
            <p:nvPr/>
          </p:nvSpPr>
          <p:spPr bwMode="auto">
            <a:xfrm>
              <a:off x="2562" y="2649"/>
              <a:ext cx="6" cy="36"/>
            </a:xfrm>
            <a:custGeom>
              <a:avLst/>
              <a:gdLst>
                <a:gd name="T0" fmla="*/ 0 w 1"/>
                <a:gd name="T1" fmla="*/ 2147483646 h 6"/>
                <a:gd name="T2" fmla="*/ 2147483646 w 1"/>
                <a:gd name="T3" fmla="*/ 0 h 6"/>
                <a:gd name="T4" fmla="*/ 0 60000 65536"/>
                <a:gd name="T5" fmla="*/ 0 60000 65536"/>
                <a:gd name="T6" fmla="*/ 0 w 1"/>
                <a:gd name="T7" fmla="*/ 0 h 6"/>
                <a:gd name="T8" fmla="*/ 1 w 1"/>
                <a:gd name="T9" fmla="*/ 6 h 6"/>
              </a:gdLst>
              <a:ahLst/>
              <a:cxnLst>
                <a:cxn ang="T4">
                  <a:pos x="T0" y="T1"/>
                </a:cxn>
                <a:cxn ang="T5">
                  <a:pos x="T2" y="T3"/>
                </a:cxn>
              </a:cxnLst>
              <a:rect l="T6" t="T7" r="T8" b="T9"/>
              <a:pathLst>
                <a:path w="1" h="6">
                  <a:moveTo>
                    <a:pt x="0" y="6"/>
                  </a:moveTo>
                  <a:cubicBezTo>
                    <a:pt x="0" y="4"/>
                    <a:pt x="1" y="2"/>
                    <a:pt x="1" y="0"/>
                  </a:cubicBezTo>
                </a:path>
              </a:pathLst>
            </a:custGeom>
            <a:solidFill>
              <a:srgbClr val="CCCCFF"/>
            </a:solidFill>
            <a:ln w="9525" cap="rnd">
              <a:solidFill>
                <a:srgbClr val="000000"/>
              </a:solidFill>
              <a:round/>
              <a:headEnd/>
              <a:tailEnd/>
            </a:ln>
          </p:spPr>
          <p:txBody>
            <a:bodyPr/>
            <a:lstStyle/>
            <a:p>
              <a:endParaRPr lang="de-DE"/>
            </a:p>
          </p:txBody>
        </p:sp>
        <p:sp>
          <p:nvSpPr>
            <p:cNvPr id="15" name="Freeform 18"/>
            <p:cNvSpPr>
              <a:spLocks/>
            </p:cNvSpPr>
            <p:nvPr/>
          </p:nvSpPr>
          <p:spPr bwMode="auto">
            <a:xfrm>
              <a:off x="2718" y="2451"/>
              <a:ext cx="90" cy="120"/>
            </a:xfrm>
            <a:custGeom>
              <a:avLst/>
              <a:gdLst>
                <a:gd name="T0" fmla="*/ 2147483646 w 15"/>
                <a:gd name="T1" fmla="*/ 2147483646 h 20"/>
                <a:gd name="T2" fmla="*/ 2147483646 w 15"/>
                <a:gd name="T3" fmla="*/ 2147483646 h 20"/>
                <a:gd name="T4" fmla="*/ 0 w 15"/>
                <a:gd name="T5" fmla="*/ 0 h 20"/>
                <a:gd name="T6" fmla="*/ 0 60000 65536"/>
                <a:gd name="T7" fmla="*/ 0 60000 65536"/>
                <a:gd name="T8" fmla="*/ 0 60000 65536"/>
                <a:gd name="T9" fmla="*/ 0 w 15"/>
                <a:gd name="T10" fmla="*/ 0 h 20"/>
                <a:gd name="T11" fmla="*/ 15 w 15"/>
                <a:gd name="T12" fmla="*/ 20 h 20"/>
              </a:gdLst>
              <a:ahLst/>
              <a:cxnLst>
                <a:cxn ang="T6">
                  <a:pos x="T0" y="T1"/>
                </a:cxn>
                <a:cxn ang="T7">
                  <a:pos x="T2" y="T3"/>
                </a:cxn>
                <a:cxn ang="T8">
                  <a:pos x="T4" y="T5"/>
                </a:cxn>
              </a:cxnLst>
              <a:rect l="T9" t="T10" r="T11" b="T12"/>
              <a:pathLst>
                <a:path w="15" h="20">
                  <a:moveTo>
                    <a:pt x="15" y="20"/>
                  </a:moveTo>
                  <a:cubicBezTo>
                    <a:pt x="15" y="20"/>
                    <a:pt x="15" y="20"/>
                    <a:pt x="15" y="20"/>
                  </a:cubicBezTo>
                  <a:cubicBezTo>
                    <a:pt x="15" y="11"/>
                    <a:pt x="9" y="3"/>
                    <a:pt x="0" y="0"/>
                  </a:cubicBezTo>
                </a:path>
              </a:pathLst>
            </a:custGeom>
            <a:solidFill>
              <a:srgbClr val="CCCCFF"/>
            </a:solidFill>
            <a:ln w="9525" cap="rnd">
              <a:solidFill>
                <a:srgbClr val="000000"/>
              </a:solidFill>
              <a:round/>
              <a:headEnd/>
              <a:tailEnd/>
            </a:ln>
          </p:spPr>
          <p:txBody>
            <a:bodyPr/>
            <a:lstStyle/>
            <a:p>
              <a:endParaRPr lang="de-DE"/>
            </a:p>
          </p:txBody>
        </p:sp>
        <p:sp>
          <p:nvSpPr>
            <p:cNvPr id="16" name="Freeform 19"/>
            <p:cNvSpPr>
              <a:spLocks/>
            </p:cNvSpPr>
            <p:nvPr/>
          </p:nvSpPr>
          <p:spPr bwMode="auto">
            <a:xfrm>
              <a:off x="2886" y="2319"/>
              <a:ext cx="42" cy="42"/>
            </a:xfrm>
            <a:custGeom>
              <a:avLst/>
              <a:gdLst>
                <a:gd name="T0" fmla="*/ 0 w 7"/>
                <a:gd name="T1" fmla="*/ 2147483646 h 7"/>
                <a:gd name="T2" fmla="*/ 2147483646 w 7"/>
                <a:gd name="T3" fmla="*/ 0 h 7"/>
                <a:gd name="T4" fmla="*/ 0 60000 65536"/>
                <a:gd name="T5" fmla="*/ 0 60000 65536"/>
                <a:gd name="T6" fmla="*/ 0 w 7"/>
                <a:gd name="T7" fmla="*/ 0 h 7"/>
                <a:gd name="T8" fmla="*/ 7 w 7"/>
                <a:gd name="T9" fmla="*/ 7 h 7"/>
              </a:gdLst>
              <a:ahLst/>
              <a:cxnLst>
                <a:cxn ang="T4">
                  <a:pos x="T0" y="T1"/>
                </a:cxn>
                <a:cxn ang="T5">
                  <a:pos x="T2" y="T3"/>
                </a:cxn>
              </a:cxnLst>
              <a:rect l="T6" t="T7" r="T8" b="T9"/>
              <a:pathLst>
                <a:path w="7" h="7">
                  <a:moveTo>
                    <a:pt x="0" y="7"/>
                  </a:moveTo>
                  <a:cubicBezTo>
                    <a:pt x="3" y="5"/>
                    <a:pt x="5" y="3"/>
                    <a:pt x="7" y="0"/>
                  </a:cubicBezTo>
                </a:path>
              </a:pathLst>
            </a:custGeom>
            <a:solidFill>
              <a:srgbClr val="CCCCFF"/>
            </a:solidFill>
            <a:ln w="9525" cap="rnd">
              <a:solidFill>
                <a:srgbClr val="000000"/>
              </a:solidFill>
              <a:round/>
              <a:headEnd/>
              <a:tailEnd/>
            </a:ln>
          </p:spPr>
          <p:txBody>
            <a:bodyPr/>
            <a:lstStyle/>
            <a:p>
              <a:endParaRPr lang="de-DE"/>
            </a:p>
          </p:txBody>
        </p:sp>
        <p:sp>
          <p:nvSpPr>
            <p:cNvPr id="17" name="Freeform 20"/>
            <p:cNvSpPr>
              <a:spLocks/>
            </p:cNvSpPr>
            <p:nvPr/>
          </p:nvSpPr>
          <p:spPr bwMode="auto">
            <a:xfrm>
              <a:off x="2832" y="2145"/>
              <a:ext cx="1" cy="24"/>
            </a:xfrm>
            <a:custGeom>
              <a:avLst/>
              <a:gdLst>
                <a:gd name="T0" fmla="*/ 0 w 1"/>
                <a:gd name="T1" fmla="*/ 2147483646 h 4"/>
                <a:gd name="T2" fmla="*/ 0 w 1"/>
                <a:gd name="T3" fmla="*/ 2147483646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cubicBezTo>
                    <a:pt x="0" y="4"/>
                    <a:pt x="0" y="4"/>
                    <a:pt x="0" y="4"/>
                  </a:cubicBezTo>
                  <a:cubicBezTo>
                    <a:pt x="0" y="3"/>
                    <a:pt x="0" y="2"/>
                    <a:pt x="0" y="0"/>
                  </a:cubicBezTo>
                </a:path>
              </a:pathLst>
            </a:custGeom>
            <a:solidFill>
              <a:srgbClr val="CCCCFF"/>
            </a:solidFill>
            <a:ln w="9525" cap="rnd">
              <a:solidFill>
                <a:srgbClr val="000000"/>
              </a:solidFill>
              <a:round/>
              <a:headEnd/>
              <a:tailEnd/>
            </a:ln>
          </p:spPr>
          <p:txBody>
            <a:bodyPr/>
            <a:lstStyle/>
            <a:p>
              <a:endParaRPr lang="de-DE"/>
            </a:p>
          </p:txBody>
        </p:sp>
        <p:sp>
          <p:nvSpPr>
            <p:cNvPr id="18" name="Freeform 21"/>
            <p:cNvSpPr>
              <a:spLocks/>
            </p:cNvSpPr>
            <p:nvPr/>
          </p:nvSpPr>
          <p:spPr bwMode="auto">
            <a:xfrm>
              <a:off x="2574" y="2097"/>
              <a:ext cx="24" cy="24"/>
            </a:xfrm>
            <a:custGeom>
              <a:avLst/>
              <a:gdLst>
                <a:gd name="T0" fmla="*/ 2147483646 w 4"/>
                <a:gd name="T1" fmla="*/ 0 h 4"/>
                <a:gd name="T2" fmla="*/ 0 w 4"/>
                <a:gd name="T3" fmla="*/ 2147483646 h 4"/>
                <a:gd name="T4" fmla="*/ 0 60000 65536"/>
                <a:gd name="T5" fmla="*/ 0 60000 65536"/>
                <a:gd name="T6" fmla="*/ 0 w 4"/>
                <a:gd name="T7" fmla="*/ 0 h 4"/>
                <a:gd name="T8" fmla="*/ 4 w 4"/>
                <a:gd name="T9" fmla="*/ 4 h 4"/>
              </a:gdLst>
              <a:ahLst/>
              <a:cxnLst>
                <a:cxn ang="T4">
                  <a:pos x="T0" y="T1"/>
                </a:cxn>
                <a:cxn ang="T5">
                  <a:pos x="T2" y="T3"/>
                </a:cxn>
              </a:cxnLst>
              <a:rect l="T6" t="T7" r="T8" b="T9"/>
              <a:pathLst>
                <a:path w="4" h="4">
                  <a:moveTo>
                    <a:pt x="4" y="0"/>
                  </a:moveTo>
                  <a:cubicBezTo>
                    <a:pt x="2" y="1"/>
                    <a:pt x="1" y="3"/>
                    <a:pt x="0" y="4"/>
                  </a:cubicBezTo>
                </a:path>
              </a:pathLst>
            </a:custGeom>
            <a:solidFill>
              <a:srgbClr val="CCCCFF"/>
            </a:solidFill>
            <a:ln w="9525" cap="rnd">
              <a:solidFill>
                <a:srgbClr val="000000"/>
              </a:solidFill>
              <a:round/>
              <a:headEnd/>
              <a:tailEnd/>
            </a:ln>
          </p:spPr>
          <p:txBody>
            <a:bodyPr/>
            <a:lstStyle/>
            <a:p>
              <a:endParaRPr lang="de-DE"/>
            </a:p>
          </p:txBody>
        </p:sp>
        <p:sp>
          <p:nvSpPr>
            <p:cNvPr id="19" name="Freeform 22"/>
            <p:cNvSpPr>
              <a:spLocks/>
            </p:cNvSpPr>
            <p:nvPr/>
          </p:nvSpPr>
          <p:spPr bwMode="auto">
            <a:xfrm>
              <a:off x="2382" y="2109"/>
              <a:ext cx="12" cy="24"/>
            </a:xfrm>
            <a:custGeom>
              <a:avLst/>
              <a:gdLst>
                <a:gd name="T0" fmla="*/ 2147483646 w 2"/>
                <a:gd name="T1" fmla="*/ 0 h 4"/>
                <a:gd name="T2" fmla="*/ 0 w 2"/>
                <a:gd name="T3" fmla="*/ 2147483646 h 4"/>
                <a:gd name="T4" fmla="*/ 0 60000 65536"/>
                <a:gd name="T5" fmla="*/ 0 60000 65536"/>
                <a:gd name="T6" fmla="*/ 0 w 2"/>
                <a:gd name="T7" fmla="*/ 0 h 4"/>
                <a:gd name="T8" fmla="*/ 2 w 2"/>
                <a:gd name="T9" fmla="*/ 4 h 4"/>
              </a:gdLst>
              <a:ahLst/>
              <a:cxnLst>
                <a:cxn ang="T4">
                  <a:pos x="T0" y="T1"/>
                </a:cxn>
                <a:cxn ang="T5">
                  <a:pos x="T2" y="T3"/>
                </a:cxn>
              </a:cxnLst>
              <a:rect l="T6" t="T7" r="T8" b="T9"/>
              <a:pathLst>
                <a:path w="2" h="4">
                  <a:moveTo>
                    <a:pt x="2" y="0"/>
                  </a:moveTo>
                  <a:cubicBezTo>
                    <a:pt x="1" y="2"/>
                    <a:pt x="0" y="3"/>
                    <a:pt x="0" y="4"/>
                  </a:cubicBezTo>
                </a:path>
              </a:pathLst>
            </a:custGeom>
            <a:solidFill>
              <a:srgbClr val="CCCCFF"/>
            </a:solidFill>
            <a:ln w="9525" cap="rnd">
              <a:solidFill>
                <a:srgbClr val="000000"/>
              </a:solidFill>
              <a:round/>
              <a:headEnd/>
              <a:tailEnd/>
            </a:ln>
          </p:spPr>
          <p:txBody>
            <a:bodyPr/>
            <a:lstStyle/>
            <a:p>
              <a:endParaRPr lang="de-DE"/>
            </a:p>
          </p:txBody>
        </p:sp>
        <p:sp>
          <p:nvSpPr>
            <p:cNvPr id="20" name="Freeform 23"/>
            <p:cNvSpPr>
              <a:spLocks/>
            </p:cNvSpPr>
            <p:nvPr/>
          </p:nvSpPr>
          <p:spPr bwMode="auto">
            <a:xfrm>
              <a:off x="2160" y="2145"/>
              <a:ext cx="36" cy="24"/>
            </a:xfrm>
            <a:custGeom>
              <a:avLst/>
              <a:gdLst>
                <a:gd name="T0" fmla="*/ 2147483646 w 6"/>
                <a:gd name="T1" fmla="*/ 2147483646 h 4"/>
                <a:gd name="T2" fmla="*/ 0 w 6"/>
                <a:gd name="T3" fmla="*/ 0 h 4"/>
                <a:gd name="T4" fmla="*/ 0 60000 65536"/>
                <a:gd name="T5" fmla="*/ 0 60000 65536"/>
                <a:gd name="T6" fmla="*/ 0 w 6"/>
                <a:gd name="T7" fmla="*/ 0 h 4"/>
                <a:gd name="T8" fmla="*/ 6 w 6"/>
                <a:gd name="T9" fmla="*/ 4 h 4"/>
              </a:gdLst>
              <a:ahLst/>
              <a:cxnLst>
                <a:cxn ang="T4">
                  <a:pos x="T0" y="T1"/>
                </a:cxn>
                <a:cxn ang="T5">
                  <a:pos x="T2" y="T3"/>
                </a:cxn>
              </a:cxnLst>
              <a:rect l="T6" t="T7" r="T8" b="T9"/>
              <a:pathLst>
                <a:path w="6" h="4">
                  <a:moveTo>
                    <a:pt x="6" y="4"/>
                  </a:moveTo>
                  <a:cubicBezTo>
                    <a:pt x="4" y="2"/>
                    <a:pt x="2" y="1"/>
                    <a:pt x="0" y="0"/>
                  </a:cubicBezTo>
                </a:path>
              </a:pathLst>
            </a:custGeom>
            <a:solidFill>
              <a:srgbClr val="CCCCFF"/>
            </a:solidFill>
            <a:ln w="9525" cap="rnd">
              <a:solidFill>
                <a:srgbClr val="000000"/>
              </a:solidFill>
              <a:round/>
              <a:headEnd/>
              <a:tailEnd/>
            </a:ln>
          </p:spPr>
          <p:txBody>
            <a:bodyPr/>
            <a:lstStyle/>
            <a:p>
              <a:endParaRPr lang="de-DE"/>
            </a:p>
          </p:txBody>
        </p:sp>
        <p:sp>
          <p:nvSpPr>
            <p:cNvPr id="21" name="Freeform 24"/>
            <p:cNvSpPr>
              <a:spLocks/>
            </p:cNvSpPr>
            <p:nvPr/>
          </p:nvSpPr>
          <p:spPr bwMode="auto">
            <a:xfrm>
              <a:off x="1878" y="2301"/>
              <a:ext cx="6" cy="24"/>
            </a:xfrm>
            <a:custGeom>
              <a:avLst/>
              <a:gdLst>
                <a:gd name="T0" fmla="*/ 0 w 1"/>
                <a:gd name="T1" fmla="*/ 0 h 4"/>
                <a:gd name="T2" fmla="*/ 2147483646 w 1"/>
                <a:gd name="T3" fmla="*/ 2147483646 h 4"/>
                <a:gd name="T4" fmla="*/ 0 60000 65536"/>
                <a:gd name="T5" fmla="*/ 0 60000 65536"/>
                <a:gd name="T6" fmla="*/ 0 w 1"/>
                <a:gd name="T7" fmla="*/ 0 h 4"/>
                <a:gd name="T8" fmla="*/ 1 w 1"/>
                <a:gd name="T9" fmla="*/ 4 h 4"/>
              </a:gdLst>
              <a:ahLst/>
              <a:cxnLst>
                <a:cxn ang="T4">
                  <a:pos x="T0" y="T1"/>
                </a:cxn>
                <a:cxn ang="T5">
                  <a:pos x="T2" y="T3"/>
                </a:cxn>
              </a:cxnLst>
              <a:rect l="T6" t="T7" r="T8" b="T9"/>
              <a:pathLst>
                <a:path w="1" h="4">
                  <a:moveTo>
                    <a:pt x="0" y="0"/>
                  </a:moveTo>
                  <a:cubicBezTo>
                    <a:pt x="0" y="1"/>
                    <a:pt x="0" y="3"/>
                    <a:pt x="1" y="4"/>
                  </a:cubicBezTo>
                </a:path>
              </a:pathLst>
            </a:custGeom>
            <a:solidFill>
              <a:srgbClr val="CCCCFF"/>
            </a:solidFill>
            <a:ln w="9525" cap="rnd">
              <a:solidFill>
                <a:srgbClr val="000000"/>
              </a:solidFill>
              <a:round/>
              <a:headEnd/>
              <a:tailEnd/>
            </a:ln>
          </p:spPr>
          <p:txBody>
            <a:bodyPr/>
            <a:lstStyle/>
            <a:p>
              <a:endParaRPr lang="de-DE"/>
            </a:p>
          </p:txBody>
        </p:sp>
      </p:grpSp>
      <p:sp>
        <p:nvSpPr>
          <p:cNvPr id="22" name="Rectangle 25"/>
          <p:cNvSpPr>
            <a:spLocks noChangeArrowheads="1"/>
          </p:cNvSpPr>
          <p:nvPr/>
        </p:nvSpPr>
        <p:spPr bwMode="auto">
          <a:xfrm>
            <a:off x="4565650" y="3382963"/>
            <a:ext cx="1000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endParaRPr lang="de-DE" altLang="de-DE">
              <a:latin typeface="Arial" pitchFamily="34" charset="0"/>
            </a:endParaRPr>
          </a:p>
        </p:txBody>
      </p:sp>
      <p:sp>
        <p:nvSpPr>
          <p:cNvPr id="23" name="Rectangle 26"/>
          <p:cNvSpPr>
            <a:spLocks noChangeArrowheads="1"/>
          </p:cNvSpPr>
          <p:nvPr/>
        </p:nvSpPr>
        <p:spPr bwMode="auto">
          <a:xfrm>
            <a:off x="4410075" y="3478213"/>
            <a:ext cx="655638"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en-US" altLang="de-DE" sz="1400" b="1">
                <a:solidFill>
                  <a:srgbClr val="000000"/>
                </a:solidFill>
                <a:latin typeface="Arial" pitchFamily="34" charset="0"/>
              </a:rPr>
              <a:t>Internet</a:t>
            </a:r>
            <a:endParaRPr lang="en-US" altLang="de-DE" b="1">
              <a:latin typeface="Arial" pitchFamily="34" charset="0"/>
            </a:endParaRPr>
          </a:p>
        </p:txBody>
      </p:sp>
      <p:sp>
        <p:nvSpPr>
          <p:cNvPr id="24" name="Rectangle 34"/>
          <p:cNvSpPr>
            <a:spLocks noChangeArrowheads="1"/>
          </p:cNvSpPr>
          <p:nvPr/>
        </p:nvSpPr>
        <p:spPr bwMode="auto">
          <a:xfrm>
            <a:off x="3216275" y="3240088"/>
            <a:ext cx="4635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en-US" altLang="de-DE" sz="1400">
                <a:solidFill>
                  <a:srgbClr val="65653C"/>
                </a:solidFill>
                <a:latin typeface="Arial" pitchFamily="34" charset="0"/>
              </a:rPr>
              <a:t>HTTP</a:t>
            </a:r>
            <a:endParaRPr lang="en-US" altLang="de-DE" sz="2000" b="1">
              <a:solidFill>
                <a:srgbClr val="65653C"/>
              </a:solidFill>
              <a:latin typeface="Arial" pitchFamily="34" charset="0"/>
            </a:endParaRPr>
          </a:p>
        </p:txBody>
      </p:sp>
      <p:sp>
        <p:nvSpPr>
          <p:cNvPr id="25" name="Text Box 37"/>
          <p:cNvSpPr txBox="1">
            <a:spLocks noChangeArrowheads="1"/>
          </p:cNvSpPr>
          <p:nvPr/>
        </p:nvSpPr>
        <p:spPr bwMode="auto">
          <a:xfrm>
            <a:off x="6356633" y="2682875"/>
            <a:ext cx="11036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a:lnSpc>
                <a:spcPct val="100000"/>
              </a:lnSpc>
              <a:spcBef>
                <a:spcPct val="0"/>
              </a:spcBef>
              <a:spcAft>
                <a:spcPct val="0"/>
              </a:spcAft>
              <a:buClrTx/>
              <a:buSzTx/>
              <a:buFontTx/>
              <a:buNone/>
            </a:pPr>
            <a:r>
              <a:rPr lang="de-DE" altLang="de-DE" sz="1200" b="1" dirty="0" smtClean="0">
                <a:latin typeface="Arial" pitchFamily="34" charset="0"/>
              </a:rPr>
              <a:t>HTTP Server</a:t>
            </a:r>
            <a:endParaRPr lang="de-DE" altLang="de-DE" sz="1200" b="1" dirty="0">
              <a:latin typeface="Arial" pitchFamily="34" charset="0"/>
            </a:endParaRPr>
          </a:p>
        </p:txBody>
      </p:sp>
      <p:sp>
        <p:nvSpPr>
          <p:cNvPr id="26" name="Line 38"/>
          <p:cNvSpPr>
            <a:spLocks noChangeShapeType="1"/>
          </p:cNvSpPr>
          <p:nvPr/>
        </p:nvSpPr>
        <p:spPr bwMode="auto">
          <a:xfrm rot="10800000">
            <a:off x="5726113" y="3565525"/>
            <a:ext cx="1436687"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7" name="Rectangle 39"/>
          <p:cNvSpPr>
            <a:spLocks noChangeArrowheads="1"/>
          </p:cNvSpPr>
          <p:nvPr/>
        </p:nvSpPr>
        <p:spPr bwMode="auto">
          <a:xfrm>
            <a:off x="5867400" y="3182938"/>
            <a:ext cx="463550" cy="169862"/>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en-US" altLang="de-DE" sz="1400">
                <a:solidFill>
                  <a:srgbClr val="65653C"/>
                </a:solidFill>
                <a:latin typeface="Arial" pitchFamily="34" charset="0"/>
              </a:rPr>
              <a:t>HTTP</a:t>
            </a:r>
            <a:endParaRPr lang="en-US" altLang="de-DE" sz="2000" b="1">
              <a:solidFill>
                <a:srgbClr val="65653C"/>
              </a:solidFill>
              <a:latin typeface="Arial" pitchFamily="34" charset="0"/>
            </a:endParaRPr>
          </a:p>
        </p:txBody>
      </p:sp>
      <p:sp>
        <p:nvSpPr>
          <p:cNvPr id="28" name="Rectangle 42"/>
          <p:cNvSpPr>
            <a:spLocks noChangeArrowheads="1"/>
          </p:cNvSpPr>
          <p:nvPr/>
        </p:nvSpPr>
        <p:spPr bwMode="auto">
          <a:xfrm>
            <a:off x="7596188" y="3983038"/>
            <a:ext cx="862012" cy="147637"/>
          </a:xfrm>
          <a:prstGeom prst="rect">
            <a:avLst/>
          </a:prstGeom>
          <a:noFill/>
          <a:ln>
            <a:noFill/>
          </a:ln>
          <a:extLst/>
        </p:spPr>
        <p:txBody>
          <a:bodyPr wrap="none" lIns="0" tIns="0" rIns="0" bIns="0">
            <a:spAutoFit/>
          </a:bodyPr>
          <a:lstStyle/>
          <a:p>
            <a:pPr defTabSz="762000">
              <a:lnSpc>
                <a:spcPct val="80000"/>
              </a:lnSpc>
              <a:spcBef>
                <a:spcPct val="50000"/>
              </a:spcBef>
              <a:defRPr/>
            </a:pPr>
            <a:r>
              <a:rPr lang="en-GB" sz="1200" dirty="0">
                <a:solidFill>
                  <a:schemeClr val="accent6">
                    <a:lumMod val="50000"/>
                  </a:schemeClr>
                </a:solidFill>
              </a:rPr>
              <a:t>CGI protocol</a:t>
            </a:r>
            <a:endParaRPr lang="en-GB" b="1" dirty="0">
              <a:solidFill>
                <a:schemeClr val="accent6">
                  <a:lumMod val="50000"/>
                </a:schemeClr>
              </a:solidFill>
            </a:endParaRPr>
          </a:p>
        </p:txBody>
      </p:sp>
      <p:sp>
        <p:nvSpPr>
          <p:cNvPr id="29" name="AutoShape 43"/>
          <p:cNvSpPr>
            <a:spLocks noChangeArrowheads="1"/>
          </p:cNvSpPr>
          <p:nvPr/>
        </p:nvSpPr>
        <p:spPr bwMode="auto">
          <a:xfrm>
            <a:off x="8272463" y="3178175"/>
            <a:ext cx="196850" cy="442913"/>
          </a:xfrm>
          <a:prstGeom prst="can">
            <a:avLst>
              <a:gd name="adj" fmla="val 28042"/>
            </a:avLst>
          </a:prstGeom>
          <a:solidFill>
            <a:schemeClr val="accent1"/>
          </a:solidFill>
          <a:ln w="12700">
            <a:solidFill>
              <a:schemeClr val="accent2"/>
            </a:solidFill>
            <a:round/>
            <a:headEnd type="none" w="sm" len="sm"/>
            <a:tailEnd type="none" w="sm" len="sm"/>
          </a:ln>
        </p:spPr>
        <p:txBody>
          <a:bodyPr wrap="none" tIns="82800" anchor="ctr">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endParaRPr lang="de-DE" altLang="de-DE">
              <a:latin typeface="Arial" pitchFamily="34" charset="0"/>
            </a:endParaRPr>
          </a:p>
        </p:txBody>
      </p:sp>
      <p:sp>
        <p:nvSpPr>
          <p:cNvPr id="30" name="Line 44"/>
          <p:cNvSpPr>
            <a:spLocks noChangeShapeType="1"/>
          </p:cNvSpPr>
          <p:nvPr/>
        </p:nvSpPr>
        <p:spPr bwMode="auto">
          <a:xfrm flipV="1">
            <a:off x="7667625" y="3492500"/>
            <a:ext cx="611188" cy="4763"/>
          </a:xfrm>
          <a:prstGeom prst="line">
            <a:avLst/>
          </a:prstGeom>
          <a:noFill/>
          <a:ln w="127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tIns="82800">
            <a:spAutoFit/>
          </a:bodyPr>
          <a:lstStyle/>
          <a:p>
            <a:endParaRPr lang="de-DE"/>
          </a:p>
        </p:txBody>
      </p:sp>
      <p:sp>
        <p:nvSpPr>
          <p:cNvPr id="31" name="Text Box 45"/>
          <p:cNvSpPr txBox="1">
            <a:spLocks noChangeArrowheads="1"/>
          </p:cNvSpPr>
          <p:nvPr/>
        </p:nvSpPr>
        <p:spPr bwMode="auto">
          <a:xfrm>
            <a:off x="8531225" y="2828925"/>
            <a:ext cx="1592263" cy="615950"/>
          </a:xfrm>
          <a:prstGeom prst="rect">
            <a:avLst/>
          </a:prstGeom>
          <a:noFill/>
          <a:ln>
            <a:noFill/>
          </a:ln>
          <a:extLst/>
        </p:spPr>
        <p:txBody>
          <a:bodyPr>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defRPr/>
            </a:pPr>
            <a:r>
              <a:rPr lang="de-DE" sz="1200" dirty="0" err="1" smtClean="0">
                <a:solidFill>
                  <a:schemeClr val="accent1">
                    <a:lumMod val="75000"/>
                  </a:schemeClr>
                </a:solidFill>
              </a:rPr>
              <a:t>Document</a:t>
            </a:r>
            <a:r>
              <a:rPr lang="de-DE" sz="1200" dirty="0" smtClean="0">
                <a:solidFill>
                  <a:schemeClr val="accent1">
                    <a:lumMod val="75000"/>
                  </a:schemeClr>
                </a:solidFill>
              </a:rPr>
              <a:t> </a:t>
            </a:r>
            <a:r>
              <a:rPr lang="de-DE" sz="1200" dirty="0" err="1" smtClean="0">
                <a:solidFill>
                  <a:schemeClr val="accent1">
                    <a:lumMod val="75000"/>
                  </a:schemeClr>
                </a:solidFill>
              </a:rPr>
              <a:t>root</a:t>
            </a:r>
            <a:r>
              <a:rPr lang="de-DE" sz="1200" dirty="0" smtClean="0">
                <a:solidFill>
                  <a:schemeClr val="accent1">
                    <a:lumMod val="75000"/>
                  </a:schemeClr>
                </a:solidFill>
              </a:rPr>
              <a:t/>
            </a:r>
            <a:br>
              <a:rPr lang="de-DE" sz="1200" dirty="0" smtClean="0">
                <a:solidFill>
                  <a:schemeClr val="accent1">
                    <a:lumMod val="75000"/>
                  </a:schemeClr>
                </a:solidFill>
              </a:rPr>
            </a:br>
            <a:r>
              <a:rPr lang="de-DE" sz="1100" dirty="0" err="1" smtClean="0">
                <a:solidFill>
                  <a:schemeClr val="accent1">
                    <a:lumMod val="75000"/>
                  </a:schemeClr>
                </a:solidFill>
              </a:rPr>
              <a:t>Static</a:t>
            </a:r>
            <a:r>
              <a:rPr lang="de-DE" sz="1100" dirty="0" smtClean="0">
                <a:solidFill>
                  <a:schemeClr val="accent1">
                    <a:lumMod val="75000"/>
                  </a:schemeClr>
                </a:solidFill>
              </a:rPr>
              <a:t> </a:t>
            </a:r>
            <a:br>
              <a:rPr lang="de-DE" sz="1100" dirty="0" smtClean="0">
                <a:solidFill>
                  <a:schemeClr val="accent1">
                    <a:lumMod val="75000"/>
                  </a:schemeClr>
                </a:solidFill>
              </a:rPr>
            </a:br>
            <a:r>
              <a:rPr lang="de-DE" sz="1100" dirty="0" err="1" smtClean="0">
                <a:solidFill>
                  <a:schemeClr val="accent1">
                    <a:lumMod val="75000"/>
                  </a:schemeClr>
                </a:solidFill>
              </a:rPr>
              <a:t>resources</a:t>
            </a:r>
            <a:endParaRPr lang="de-DE" sz="1100" dirty="0" smtClean="0">
              <a:solidFill>
                <a:schemeClr val="accent1">
                  <a:lumMod val="75000"/>
                </a:schemeClr>
              </a:solidFill>
            </a:endParaRPr>
          </a:p>
        </p:txBody>
      </p:sp>
      <p:sp>
        <p:nvSpPr>
          <p:cNvPr id="32" name="Rectangle 47"/>
          <p:cNvSpPr>
            <a:spLocks noChangeArrowheads="1"/>
          </p:cNvSpPr>
          <p:nvPr/>
        </p:nvSpPr>
        <p:spPr bwMode="auto">
          <a:xfrm>
            <a:off x="8078788" y="4459288"/>
            <a:ext cx="2325687"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de-DE" altLang="de-DE" sz="1200">
                <a:solidFill>
                  <a:srgbClr val="000000"/>
                </a:solidFill>
                <a:latin typeface="Arial" pitchFamily="34" charset="0"/>
              </a:rPr>
              <a:t>Server side programs</a:t>
            </a:r>
            <a:r>
              <a:rPr lang="de-DE" altLang="de-DE" sz="1400">
                <a:solidFill>
                  <a:srgbClr val="000000"/>
                </a:solidFill>
                <a:latin typeface="Arial" pitchFamily="34" charset="0"/>
              </a:rPr>
              <a:t/>
            </a:r>
            <a:br>
              <a:rPr lang="de-DE" altLang="de-DE" sz="1400">
                <a:solidFill>
                  <a:srgbClr val="000000"/>
                </a:solidFill>
                <a:latin typeface="Arial" pitchFamily="34" charset="0"/>
              </a:rPr>
            </a:br>
            <a:r>
              <a:rPr lang="de-DE" altLang="de-DE" sz="1100">
                <a:solidFill>
                  <a:srgbClr val="000000"/>
                </a:solidFill>
                <a:latin typeface="Arial" pitchFamily="34" charset="0"/>
              </a:rPr>
              <a:t>Dynamic Generation of resources</a:t>
            </a:r>
            <a:endParaRPr lang="en-US" altLang="de-DE" sz="1100" b="1">
              <a:latin typeface="Arial" pitchFamily="34" charset="0"/>
            </a:endParaRPr>
          </a:p>
        </p:txBody>
      </p:sp>
      <p:sp>
        <p:nvSpPr>
          <p:cNvPr id="33" name="Text Box 48"/>
          <p:cNvSpPr txBox="1">
            <a:spLocks noChangeArrowheads="1"/>
          </p:cNvSpPr>
          <p:nvPr/>
        </p:nvSpPr>
        <p:spPr bwMode="auto">
          <a:xfrm>
            <a:off x="1797050" y="2444750"/>
            <a:ext cx="120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a:lnSpc>
                <a:spcPct val="100000"/>
              </a:lnSpc>
              <a:spcBef>
                <a:spcPct val="0"/>
              </a:spcBef>
              <a:spcAft>
                <a:spcPct val="0"/>
              </a:spcAft>
              <a:buClrTx/>
              <a:buSzTx/>
              <a:buFontTx/>
              <a:buNone/>
            </a:pPr>
            <a:r>
              <a:rPr lang="de-DE" altLang="de-DE" sz="1400" b="1">
                <a:latin typeface="Arial" pitchFamily="34" charset="0"/>
              </a:rPr>
              <a:t>Client</a:t>
            </a:r>
          </a:p>
          <a:p>
            <a:pPr algn="ctr">
              <a:lnSpc>
                <a:spcPct val="100000"/>
              </a:lnSpc>
              <a:spcBef>
                <a:spcPct val="0"/>
              </a:spcBef>
              <a:spcAft>
                <a:spcPct val="0"/>
              </a:spcAft>
              <a:buClrTx/>
              <a:buSzTx/>
              <a:buFontTx/>
              <a:buNone/>
            </a:pPr>
            <a:r>
              <a:rPr lang="de-DE" altLang="de-DE" sz="1400">
                <a:latin typeface="Arial" pitchFamily="34" charset="0"/>
              </a:rPr>
              <a:t>"User Agent"</a:t>
            </a:r>
          </a:p>
        </p:txBody>
      </p:sp>
      <p:sp>
        <p:nvSpPr>
          <p:cNvPr id="34" name="Rectangle 50"/>
          <p:cNvSpPr>
            <a:spLocks noChangeArrowheads="1"/>
          </p:cNvSpPr>
          <p:nvPr/>
        </p:nvSpPr>
        <p:spPr bwMode="auto">
          <a:xfrm>
            <a:off x="5867400" y="3759200"/>
            <a:ext cx="874713" cy="271463"/>
          </a:xfrm>
          <a:prstGeom prst="rect">
            <a:avLst/>
          </a:prstGeom>
          <a:solidFill>
            <a:schemeClr val="bg1">
              <a:alpha val="80000"/>
            </a:schemeClr>
          </a:solidFill>
          <a:ln>
            <a:noFill/>
          </a:ln>
          <a:extLst/>
        </p:spPr>
        <p:txBody>
          <a:bodyPr wrap="none" lIns="0" tIns="0" rIns="0" bIns="0">
            <a:spAutoFit/>
          </a:bodyPr>
          <a:lstStyle/>
          <a:p>
            <a:pPr defTabSz="762000">
              <a:lnSpc>
                <a:spcPct val="80000"/>
              </a:lnSpc>
              <a:spcBef>
                <a:spcPct val="50000"/>
              </a:spcBef>
              <a:defRPr/>
            </a:pPr>
            <a:r>
              <a:rPr lang="en-US" sz="1100" dirty="0">
                <a:solidFill>
                  <a:schemeClr val="tx1">
                    <a:lumMod val="90000"/>
                    <a:lumOff val="10000"/>
                  </a:schemeClr>
                </a:solidFill>
              </a:rPr>
              <a:t>PNG, JPG, …</a:t>
            </a:r>
            <a:br>
              <a:rPr lang="en-US" sz="1100" dirty="0">
                <a:solidFill>
                  <a:schemeClr val="tx1">
                    <a:lumMod val="90000"/>
                    <a:lumOff val="10000"/>
                  </a:schemeClr>
                </a:solidFill>
              </a:rPr>
            </a:br>
            <a:r>
              <a:rPr lang="en-US" sz="1100" dirty="0">
                <a:solidFill>
                  <a:schemeClr val="tx1">
                    <a:lumMod val="90000"/>
                    <a:lumOff val="10000"/>
                  </a:schemeClr>
                </a:solidFill>
              </a:rPr>
              <a:t>XML / SVG</a:t>
            </a:r>
          </a:p>
        </p:txBody>
      </p:sp>
      <p:sp>
        <p:nvSpPr>
          <p:cNvPr id="35" name="Rectangle 52"/>
          <p:cNvSpPr>
            <a:spLocks noChangeArrowheads="1"/>
          </p:cNvSpPr>
          <p:nvPr/>
        </p:nvSpPr>
        <p:spPr bwMode="auto">
          <a:xfrm>
            <a:off x="6221413" y="5487988"/>
            <a:ext cx="6604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de-DE" altLang="de-DE" sz="1200" b="1">
                <a:solidFill>
                  <a:srgbClr val="000000"/>
                </a:solidFill>
                <a:latin typeface="Arial" pitchFamily="34" charset="0"/>
                <a:cs typeface="Arial" pitchFamily="34" charset="0"/>
              </a:rPr>
              <a:t>DBMS</a:t>
            </a:r>
            <a:br>
              <a:rPr lang="de-DE" altLang="de-DE" sz="1200" b="1">
                <a:solidFill>
                  <a:srgbClr val="000000"/>
                </a:solidFill>
                <a:latin typeface="Arial" pitchFamily="34" charset="0"/>
                <a:cs typeface="Arial" pitchFamily="34" charset="0"/>
              </a:rPr>
            </a:br>
            <a:r>
              <a:rPr lang="de-DE" altLang="de-DE" sz="1200" b="1">
                <a:solidFill>
                  <a:srgbClr val="000000"/>
                </a:solidFill>
                <a:latin typeface="Arial" pitchFamily="34" charset="0"/>
                <a:cs typeface="Arial" pitchFamily="34" charset="0"/>
              </a:rPr>
              <a:t>Server</a:t>
            </a:r>
            <a:endParaRPr lang="en-US" altLang="de-DE" sz="1200" b="1">
              <a:solidFill>
                <a:srgbClr val="000000"/>
              </a:solidFill>
              <a:latin typeface="Arial" pitchFamily="34" charset="0"/>
              <a:cs typeface="Arial" pitchFamily="34" charset="0"/>
            </a:endParaRPr>
          </a:p>
        </p:txBody>
      </p:sp>
      <p:sp>
        <p:nvSpPr>
          <p:cNvPr id="36" name="Line 53"/>
          <p:cNvSpPr>
            <a:spLocks noChangeShapeType="1"/>
          </p:cNvSpPr>
          <p:nvPr/>
        </p:nvSpPr>
        <p:spPr bwMode="auto">
          <a:xfrm rot="-5400000">
            <a:off x="7160419" y="5347494"/>
            <a:ext cx="582612"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7" name="Line 54"/>
          <p:cNvSpPr>
            <a:spLocks noChangeShapeType="1"/>
          </p:cNvSpPr>
          <p:nvPr/>
        </p:nvSpPr>
        <p:spPr bwMode="auto">
          <a:xfrm rot="16200000" flipH="1">
            <a:off x="6930231" y="5255419"/>
            <a:ext cx="746125" cy="7938"/>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8" name="Rectangle 63"/>
          <p:cNvSpPr>
            <a:spLocks noChangeArrowheads="1"/>
          </p:cNvSpPr>
          <p:nvPr/>
        </p:nvSpPr>
        <p:spPr bwMode="auto">
          <a:xfrm>
            <a:off x="1762125" y="5362575"/>
            <a:ext cx="16057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100000"/>
              </a:lnSpc>
              <a:spcBef>
                <a:spcPct val="50000"/>
              </a:spcBef>
              <a:spcAft>
                <a:spcPct val="0"/>
              </a:spcAft>
              <a:buClrTx/>
              <a:buSzTx/>
              <a:buFontTx/>
              <a:buNone/>
            </a:pPr>
            <a:r>
              <a:rPr lang="de-DE" altLang="de-DE" sz="1100" dirty="0">
                <a:latin typeface="Arial" pitchFamily="34" charset="0"/>
                <a:cs typeface="Arial" pitchFamily="34" charset="0"/>
              </a:rPr>
              <a:t>Data </a:t>
            </a:r>
            <a:r>
              <a:rPr lang="de-DE" altLang="de-DE" sz="1100" dirty="0" err="1" smtClean="0">
                <a:latin typeface="Arial" pitchFamily="34" charset="0"/>
                <a:cs typeface="Arial" pitchFamily="34" charset="0"/>
              </a:rPr>
              <a:t>collection</a:t>
            </a:r>
            <a:r>
              <a:rPr lang="de-DE" altLang="de-DE" sz="1100" dirty="0" smtClean="0">
                <a:latin typeface="Arial" pitchFamily="34" charset="0"/>
                <a:cs typeface="Arial" pitchFamily="34" charset="0"/>
              </a:rPr>
              <a:t>, </a:t>
            </a:r>
            <a:r>
              <a:rPr lang="de-DE" altLang="de-DE" sz="1100" dirty="0" err="1" smtClean="0">
                <a:latin typeface="Arial" pitchFamily="34" charset="0"/>
                <a:cs typeface="Arial" pitchFamily="34" charset="0"/>
              </a:rPr>
              <a:t>preparation</a:t>
            </a:r>
            <a:r>
              <a:rPr lang="de-DE" altLang="de-DE" sz="1100" dirty="0">
                <a:latin typeface="Arial" pitchFamily="34" charset="0"/>
                <a:cs typeface="Arial" pitchFamily="34" charset="0"/>
              </a:rPr>
              <a:t>, </a:t>
            </a:r>
            <a:r>
              <a:rPr lang="de-DE" altLang="de-DE" sz="1100" dirty="0" err="1">
                <a:latin typeface="Arial" pitchFamily="34" charset="0"/>
                <a:cs typeface="Arial" pitchFamily="34" charset="0"/>
              </a:rPr>
              <a:t>analysis</a:t>
            </a:r>
            <a:endParaRPr lang="de-DE" altLang="de-DE" sz="1100" dirty="0">
              <a:latin typeface="Arial" pitchFamily="34" charset="0"/>
              <a:cs typeface="Arial" pitchFamily="34" charset="0"/>
            </a:endParaRPr>
          </a:p>
        </p:txBody>
      </p:sp>
      <p:sp>
        <p:nvSpPr>
          <p:cNvPr id="39" name="Rectangle 69"/>
          <p:cNvSpPr>
            <a:spLocks noChangeArrowheads="1"/>
          </p:cNvSpPr>
          <p:nvPr/>
        </p:nvSpPr>
        <p:spPr bwMode="auto">
          <a:xfrm>
            <a:off x="7667625" y="5173663"/>
            <a:ext cx="307975" cy="147637"/>
          </a:xfrm>
          <a:prstGeom prst="rect">
            <a:avLst/>
          </a:prstGeom>
          <a:noFill/>
          <a:ln>
            <a:noFill/>
          </a:ln>
          <a:extLst/>
        </p:spPr>
        <p:txBody>
          <a:bodyPr wrap="none" lIns="0" tIns="0" rIns="0" bIns="0">
            <a:spAutoFit/>
          </a:bodyPr>
          <a:lstStyle/>
          <a:p>
            <a:pPr defTabSz="762000">
              <a:lnSpc>
                <a:spcPct val="80000"/>
              </a:lnSpc>
              <a:spcBef>
                <a:spcPct val="50000"/>
              </a:spcBef>
              <a:defRPr/>
            </a:pPr>
            <a:r>
              <a:rPr lang="de-DE" sz="1200" dirty="0">
                <a:solidFill>
                  <a:schemeClr val="accent6">
                    <a:lumMod val="50000"/>
                  </a:schemeClr>
                </a:solidFill>
              </a:rPr>
              <a:t>SQL</a:t>
            </a:r>
            <a:endParaRPr lang="en-US" b="1" dirty="0">
              <a:solidFill>
                <a:schemeClr val="accent6">
                  <a:lumMod val="50000"/>
                </a:schemeClr>
              </a:solidFill>
            </a:endParaRPr>
          </a:p>
        </p:txBody>
      </p:sp>
      <p:sp>
        <p:nvSpPr>
          <p:cNvPr id="40" name="Line 73"/>
          <p:cNvSpPr>
            <a:spLocks noChangeShapeType="1"/>
          </p:cNvSpPr>
          <p:nvPr/>
        </p:nvSpPr>
        <p:spPr bwMode="auto">
          <a:xfrm>
            <a:off x="3779838" y="1311275"/>
            <a:ext cx="0" cy="4537075"/>
          </a:xfrm>
          <a:prstGeom prst="line">
            <a:avLst/>
          </a:prstGeom>
          <a:noFill/>
          <a:ln w="38100">
            <a:solidFill>
              <a:srgbClr val="FF3300">
                <a:alpha val="69019"/>
              </a:srgbClr>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41" name="Line 74"/>
          <p:cNvSpPr>
            <a:spLocks noChangeShapeType="1"/>
          </p:cNvSpPr>
          <p:nvPr/>
        </p:nvSpPr>
        <p:spPr bwMode="auto">
          <a:xfrm rot="5400000">
            <a:off x="8316119" y="3471069"/>
            <a:ext cx="0" cy="3887788"/>
          </a:xfrm>
          <a:prstGeom prst="line">
            <a:avLst/>
          </a:prstGeom>
          <a:noFill/>
          <a:ln w="38100">
            <a:solidFill>
              <a:srgbClr val="FF3300">
                <a:alpha val="69019"/>
              </a:srgbClr>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42" name="Text Box 75"/>
          <p:cNvSpPr txBox="1">
            <a:spLocks noChangeArrowheads="1"/>
          </p:cNvSpPr>
          <p:nvPr/>
        </p:nvSpPr>
        <p:spPr bwMode="auto">
          <a:xfrm>
            <a:off x="1762125" y="3975100"/>
            <a:ext cx="134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r>
              <a:rPr lang="de-DE" altLang="de-DE" sz="1200">
                <a:solidFill>
                  <a:srgbClr val="FF3300"/>
                </a:solidFill>
                <a:latin typeface="Arial" pitchFamily="34" charset="0"/>
              </a:rPr>
              <a:t>Presentation Tier</a:t>
            </a:r>
          </a:p>
        </p:txBody>
      </p:sp>
      <p:sp>
        <p:nvSpPr>
          <p:cNvPr id="43" name="Text Box 76"/>
          <p:cNvSpPr txBox="1">
            <a:spLocks noChangeArrowheads="1"/>
          </p:cNvSpPr>
          <p:nvPr/>
        </p:nvSpPr>
        <p:spPr bwMode="auto">
          <a:xfrm>
            <a:off x="8747125" y="5624513"/>
            <a:ext cx="10454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r>
              <a:rPr lang="de-DE" altLang="de-DE" sz="1200" dirty="0">
                <a:solidFill>
                  <a:srgbClr val="FF3300"/>
                </a:solidFill>
                <a:latin typeface="Arial" pitchFamily="34" charset="0"/>
              </a:rPr>
              <a:t>Data </a:t>
            </a:r>
            <a:r>
              <a:rPr lang="de-DE" altLang="de-DE" sz="1200" dirty="0" smtClean="0">
                <a:solidFill>
                  <a:srgbClr val="FF3300"/>
                </a:solidFill>
                <a:latin typeface="Arial" pitchFamily="34" charset="0"/>
              </a:rPr>
              <a:t>Tier</a:t>
            </a:r>
            <a:br>
              <a:rPr lang="de-DE" altLang="de-DE" sz="1200" dirty="0" smtClean="0">
                <a:solidFill>
                  <a:srgbClr val="FF3300"/>
                </a:solidFill>
                <a:latin typeface="Arial" pitchFamily="34" charset="0"/>
              </a:rPr>
            </a:br>
            <a:r>
              <a:rPr lang="de-DE" altLang="de-DE" sz="1200" dirty="0" smtClean="0">
                <a:solidFill>
                  <a:srgbClr val="FF3300"/>
                </a:solidFill>
                <a:latin typeface="Arial" pitchFamily="34" charset="0"/>
              </a:rPr>
              <a:t>like Geodata</a:t>
            </a:r>
            <a:endParaRPr lang="de-DE" altLang="de-DE" sz="1200" dirty="0">
              <a:solidFill>
                <a:srgbClr val="FF3300"/>
              </a:solidFill>
              <a:latin typeface="Arial" pitchFamily="34" charset="0"/>
            </a:endParaRPr>
          </a:p>
        </p:txBody>
      </p:sp>
      <p:sp>
        <p:nvSpPr>
          <p:cNvPr id="44" name="Text Box 77"/>
          <p:cNvSpPr txBox="1">
            <a:spLocks noChangeArrowheads="1"/>
          </p:cNvSpPr>
          <p:nvPr/>
        </p:nvSpPr>
        <p:spPr bwMode="auto">
          <a:xfrm>
            <a:off x="8747125" y="3543300"/>
            <a:ext cx="1584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r>
              <a:rPr lang="de-DE" altLang="de-DE" sz="1200" dirty="0">
                <a:solidFill>
                  <a:srgbClr val="FF3300"/>
                </a:solidFill>
                <a:latin typeface="Arial" pitchFamily="34" charset="0"/>
              </a:rPr>
              <a:t>Communication Tier,</a:t>
            </a:r>
            <a:br>
              <a:rPr lang="de-DE" altLang="de-DE" sz="1200" dirty="0">
                <a:solidFill>
                  <a:srgbClr val="FF3300"/>
                </a:solidFill>
                <a:latin typeface="Arial" pitchFamily="34" charset="0"/>
              </a:rPr>
            </a:br>
            <a:r>
              <a:rPr lang="de-DE" altLang="de-DE" sz="1200" dirty="0">
                <a:solidFill>
                  <a:srgbClr val="FF3300"/>
                </a:solidFill>
                <a:latin typeface="Arial" pitchFamily="34" charset="0"/>
              </a:rPr>
              <a:t>Web Tier</a:t>
            </a:r>
          </a:p>
        </p:txBody>
      </p:sp>
      <p:sp>
        <p:nvSpPr>
          <p:cNvPr id="45" name="Line 78"/>
          <p:cNvSpPr>
            <a:spLocks noChangeShapeType="1"/>
          </p:cNvSpPr>
          <p:nvPr/>
        </p:nvSpPr>
        <p:spPr bwMode="auto">
          <a:xfrm rot="5400000">
            <a:off x="8282782" y="2285206"/>
            <a:ext cx="0" cy="3954463"/>
          </a:xfrm>
          <a:prstGeom prst="line">
            <a:avLst/>
          </a:prstGeom>
          <a:noFill/>
          <a:ln w="38100">
            <a:solidFill>
              <a:srgbClr val="FF3300">
                <a:alpha val="69019"/>
              </a:srgbClr>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46" name="Text Box 37"/>
          <p:cNvSpPr txBox="1">
            <a:spLocks noChangeArrowheads="1"/>
          </p:cNvSpPr>
          <p:nvPr/>
        </p:nvSpPr>
        <p:spPr bwMode="auto">
          <a:xfrm>
            <a:off x="6221413" y="4264025"/>
            <a:ext cx="1025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100000"/>
              </a:lnSpc>
              <a:spcBef>
                <a:spcPct val="0"/>
              </a:spcBef>
              <a:spcAft>
                <a:spcPct val="0"/>
              </a:spcAft>
              <a:buClrTx/>
              <a:buSzTx/>
              <a:buFontTx/>
              <a:buNone/>
            </a:pPr>
            <a:r>
              <a:rPr lang="de-DE" altLang="de-DE" sz="1200" b="1">
                <a:latin typeface="Arial" pitchFamily="34" charset="0"/>
              </a:rPr>
              <a:t>Application</a:t>
            </a:r>
            <a:br>
              <a:rPr lang="de-DE" altLang="de-DE" sz="1200" b="1">
                <a:latin typeface="Arial" pitchFamily="34" charset="0"/>
              </a:rPr>
            </a:br>
            <a:r>
              <a:rPr lang="de-DE" altLang="de-DE" sz="1200" b="1">
                <a:latin typeface="Arial" pitchFamily="34" charset="0"/>
              </a:rPr>
              <a:t>Server</a:t>
            </a:r>
          </a:p>
        </p:txBody>
      </p:sp>
      <p:sp>
        <p:nvSpPr>
          <p:cNvPr id="47" name="Rechteck 78"/>
          <p:cNvSpPr>
            <a:spLocks noChangeArrowheads="1"/>
          </p:cNvSpPr>
          <p:nvPr/>
        </p:nvSpPr>
        <p:spPr bwMode="auto">
          <a:xfrm>
            <a:off x="6227763" y="2105025"/>
            <a:ext cx="4103687" cy="285750"/>
          </a:xfrm>
          <a:prstGeom prst="rect">
            <a:avLst/>
          </a:prstGeom>
          <a:solidFill>
            <a:srgbClr val="FFCC00"/>
          </a:solidFill>
          <a:ln w="3175" algn="ctr">
            <a:solidFill>
              <a:srgbClr val="A4BDC2"/>
            </a:solidFill>
            <a:miter lim="800000"/>
            <a:headEnd/>
            <a:tailEnd/>
          </a:ln>
        </p:spPr>
        <p:txBody>
          <a:bodyPr anchor="ctr"/>
          <a:lstStyle/>
          <a:p>
            <a:pPr algn="ctr" eaLnBrk="1" hangingPunct="1">
              <a:defRPr/>
            </a:pPr>
            <a:r>
              <a:rPr lang="de-DE" sz="1400" dirty="0">
                <a:solidFill>
                  <a:schemeClr val="accent1">
                    <a:lumMod val="50000"/>
                  </a:schemeClr>
                </a:solidFill>
                <a:latin typeface="Calibri" pitchFamily="34" charset="0"/>
              </a:rPr>
              <a:t>IP </a:t>
            </a:r>
            <a:r>
              <a:rPr lang="de-DE" sz="1400" dirty="0" err="1">
                <a:solidFill>
                  <a:schemeClr val="accent1">
                    <a:lumMod val="50000"/>
                  </a:schemeClr>
                </a:solidFill>
                <a:latin typeface="Calibri" pitchFamily="34" charset="0"/>
              </a:rPr>
              <a:t>address</a:t>
            </a:r>
            <a:r>
              <a:rPr lang="de-DE" sz="1400" dirty="0">
                <a:solidFill>
                  <a:schemeClr val="accent1">
                    <a:lumMod val="50000"/>
                  </a:schemeClr>
                </a:solidFill>
                <a:latin typeface="Calibri" pitchFamily="34" charset="0"/>
              </a:rPr>
              <a:t> / Server Name / Host </a:t>
            </a:r>
            <a:r>
              <a:rPr lang="de-DE" sz="1400" dirty="0" err="1">
                <a:solidFill>
                  <a:schemeClr val="accent1">
                    <a:lumMod val="50000"/>
                  </a:schemeClr>
                </a:solidFill>
                <a:latin typeface="Calibri" pitchFamily="34" charset="0"/>
              </a:rPr>
              <a:t>name</a:t>
            </a:r>
            <a:endParaRPr lang="de-DE" sz="1400" dirty="0">
              <a:solidFill>
                <a:schemeClr val="accent1">
                  <a:lumMod val="50000"/>
                </a:schemeClr>
              </a:solidFill>
              <a:latin typeface="Calibri" pitchFamily="34" charset="0"/>
            </a:endParaRPr>
          </a:p>
        </p:txBody>
      </p:sp>
      <p:sp>
        <p:nvSpPr>
          <p:cNvPr id="48" name="Rechteck 79"/>
          <p:cNvSpPr>
            <a:spLocks noChangeArrowheads="1"/>
          </p:cNvSpPr>
          <p:nvPr/>
        </p:nvSpPr>
        <p:spPr bwMode="auto">
          <a:xfrm>
            <a:off x="1690688" y="2103438"/>
            <a:ext cx="2016125" cy="287337"/>
          </a:xfrm>
          <a:prstGeom prst="rect">
            <a:avLst/>
          </a:prstGeom>
          <a:solidFill>
            <a:srgbClr val="FFCC00"/>
          </a:solidFill>
          <a:ln w="3175" algn="ctr">
            <a:solidFill>
              <a:srgbClr val="969696"/>
            </a:solidFill>
            <a:miter lim="800000"/>
            <a:headEnd/>
            <a:tailEnd/>
          </a:ln>
        </p:spPr>
        <p:txBody>
          <a:bodyPr anchor="ctr"/>
          <a:lstStyle/>
          <a:p>
            <a:pPr algn="ctr" eaLnBrk="1" hangingPunct="1">
              <a:defRPr/>
            </a:pPr>
            <a:r>
              <a:rPr lang="de-DE" sz="1400">
                <a:solidFill>
                  <a:schemeClr val="accent1">
                    <a:lumMod val="50000"/>
                  </a:schemeClr>
                </a:solidFill>
                <a:latin typeface="Calibri" pitchFamily="34" charset="0"/>
              </a:rPr>
              <a:t>IP address</a:t>
            </a:r>
          </a:p>
        </p:txBody>
      </p:sp>
      <p:sp>
        <p:nvSpPr>
          <p:cNvPr id="49" name="Rechteck 84"/>
          <p:cNvSpPr>
            <a:spLocks noChangeArrowheads="1"/>
          </p:cNvSpPr>
          <p:nvPr/>
        </p:nvSpPr>
        <p:spPr bwMode="auto">
          <a:xfrm>
            <a:off x="6440488" y="1325563"/>
            <a:ext cx="1571625" cy="500062"/>
          </a:xfrm>
          <a:prstGeom prst="rect">
            <a:avLst/>
          </a:prstGeom>
          <a:solidFill>
            <a:srgbClr val="FFCC00"/>
          </a:solidFill>
          <a:ln w="25400" algn="ctr">
            <a:solidFill>
              <a:schemeClr val="accent1"/>
            </a:solidFill>
            <a:miter lim="800000"/>
            <a:headEnd/>
            <a:tailEnd/>
          </a:ln>
          <a:effectLst/>
        </p:spPr>
        <p:txBody>
          <a:bodyPr anchor="ctr"/>
          <a:lstStyle/>
          <a:p>
            <a:pPr algn="ctr" eaLnBrk="1" hangingPunct="1">
              <a:defRPr/>
            </a:pPr>
            <a:r>
              <a:rPr lang="de-DE" sz="1600" dirty="0">
                <a:solidFill>
                  <a:schemeClr val="accent1">
                    <a:lumMod val="50000"/>
                  </a:schemeClr>
                </a:solidFill>
                <a:latin typeface="Calibri" pitchFamily="34" charset="0"/>
              </a:rPr>
              <a:t>DNS Server</a:t>
            </a:r>
          </a:p>
        </p:txBody>
      </p:sp>
      <p:cxnSp>
        <p:nvCxnSpPr>
          <p:cNvPr id="50" name="Gewinkelte Verbindung 88"/>
          <p:cNvCxnSpPr>
            <a:stCxn id="49" idx="1"/>
          </p:cNvCxnSpPr>
          <p:nvPr/>
        </p:nvCxnSpPr>
        <p:spPr bwMode="auto">
          <a:xfrm rot="10800000" flipV="1">
            <a:off x="4687888" y="1574800"/>
            <a:ext cx="1752600" cy="1503363"/>
          </a:xfrm>
          <a:prstGeom prst="bentConnector3">
            <a:avLst>
              <a:gd name="adj1" fmla="val 99209"/>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1" name="Gewinkelte Verbindung 94"/>
          <p:cNvCxnSpPr/>
          <p:nvPr/>
        </p:nvCxnSpPr>
        <p:spPr bwMode="auto">
          <a:xfrm flipV="1">
            <a:off x="5030788" y="1754188"/>
            <a:ext cx="1390650" cy="1285875"/>
          </a:xfrm>
          <a:prstGeom prst="bentConnector3">
            <a:avLst>
              <a:gd name="adj1" fmla="val -282"/>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52" name="Line 9"/>
          <p:cNvSpPr>
            <a:spLocks noChangeShapeType="1"/>
          </p:cNvSpPr>
          <p:nvPr/>
        </p:nvSpPr>
        <p:spPr bwMode="auto">
          <a:xfrm>
            <a:off x="7667625" y="5910263"/>
            <a:ext cx="427038"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3" name="Line 46"/>
          <p:cNvSpPr>
            <a:spLocks noChangeShapeType="1"/>
          </p:cNvSpPr>
          <p:nvPr/>
        </p:nvSpPr>
        <p:spPr bwMode="auto">
          <a:xfrm rot="10800000">
            <a:off x="7667625" y="5821363"/>
            <a:ext cx="425450"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4" name="Rectangle 38"/>
          <p:cNvSpPr>
            <a:spLocks noChangeArrowheads="1"/>
          </p:cNvSpPr>
          <p:nvPr/>
        </p:nvSpPr>
        <p:spPr bwMode="auto">
          <a:xfrm>
            <a:off x="6227763" y="3497263"/>
            <a:ext cx="287337" cy="215900"/>
          </a:xfrm>
          <a:prstGeom prst="rect">
            <a:avLst/>
          </a:prstGeom>
          <a:solidFill>
            <a:schemeClr val="accent1"/>
          </a:solidFill>
          <a:ln w="9525">
            <a:solidFill>
              <a:schemeClr val="tx1"/>
            </a:solidFill>
            <a:miter lim="800000"/>
            <a:headEnd/>
            <a:tailEnd/>
          </a:ln>
        </p:spPr>
        <p:txBody>
          <a:bodyPr wrap="none" anchor="ct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eaLnBrk="1" hangingPunct="1">
              <a:lnSpc>
                <a:spcPct val="100000"/>
              </a:lnSpc>
              <a:spcBef>
                <a:spcPct val="0"/>
              </a:spcBef>
              <a:spcAft>
                <a:spcPct val="0"/>
              </a:spcAft>
              <a:buClrTx/>
              <a:buSzTx/>
              <a:buFontTx/>
              <a:buNone/>
            </a:pPr>
            <a:r>
              <a:rPr lang="de-DE" altLang="de-DE">
                <a:latin typeface="Arial" pitchFamily="34" charset="0"/>
              </a:rPr>
              <a:t>80</a:t>
            </a:r>
          </a:p>
        </p:txBody>
      </p:sp>
      <p:sp>
        <p:nvSpPr>
          <p:cNvPr id="55" name="Rechteck 54"/>
          <p:cNvSpPr/>
          <p:nvPr/>
        </p:nvSpPr>
        <p:spPr>
          <a:xfrm>
            <a:off x="1982788" y="3040063"/>
            <a:ext cx="1004887" cy="5048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00" dirty="0">
                <a:solidFill>
                  <a:schemeClr val="tx1"/>
                </a:solidFill>
              </a:rPr>
              <a:t>HTTP-Client</a:t>
            </a:r>
          </a:p>
        </p:txBody>
      </p:sp>
      <p:sp>
        <p:nvSpPr>
          <p:cNvPr id="56" name="Rechteck 55"/>
          <p:cNvSpPr/>
          <p:nvPr/>
        </p:nvSpPr>
        <p:spPr>
          <a:xfrm>
            <a:off x="1906588" y="3111500"/>
            <a:ext cx="1004887" cy="5048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00" dirty="0">
                <a:solidFill>
                  <a:schemeClr val="tx1"/>
                </a:solidFill>
              </a:rPr>
              <a:t>HTTP-Client</a:t>
            </a:r>
          </a:p>
        </p:txBody>
      </p:sp>
      <p:sp>
        <p:nvSpPr>
          <p:cNvPr id="57" name="Rechteck 56"/>
          <p:cNvSpPr/>
          <p:nvPr/>
        </p:nvSpPr>
        <p:spPr>
          <a:xfrm>
            <a:off x="1835150" y="3182938"/>
            <a:ext cx="1004888" cy="5048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00" dirty="0">
                <a:solidFill>
                  <a:schemeClr val="tx1"/>
                </a:solidFill>
              </a:rPr>
              <a:t>HTTP-Client</a:t>
            </a:r>
          </a:p>
        </p:txBody>
      </p:sp>
      <p:sp>
        <p:nvSpPr>
          <p:cNvPr id="58" name="Rechteck 57"/>
          <p:cNvSpPr/>
          <p:nvPr/>
        </p:nvSpPr>
        <p:spPr>
          <a:xfrm>
            <a:off x="7315200" y="4406900"/>
            <a:ext cx="501650" cy="5683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000" dirty="0">
              <a:solidFill>
                <a:srgbClr val="FFFF00"/>
              </a:solidFill>
            </a:endParaRPr>
          </a:p>
        </p:txBody>
      </p:sp>
      <p:sp>
        <p:nvSpPr>
          <p:cNvPr id="59" name="Rechteck 58"/>
          <p:cNvSpPr/>
          <p:nvPr/>
        </p:nvSpPr>
        <p:spPr>
          <a:xfrm>
            <a:off x="7162800" y="4487863"/>
            <a:ext cx="501650" cy="5683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000" dirty="0">
              <a:solidFill>
                <a:srgbClr val="FFFF00"/>
              </a:solidFill>
            </a:endParaRPr>
          </a:p>
        </p:txBody>
      </p:sp>
      <p:sp>
        <p:nvSpPr>
          <p:cNvPr id="60" name="Line 40"/>
          <p:cNvSpPr>
            <a:spLocks noChangeShapeType="1"/>
          </p:cNvSpPr>
          <p:nvPr/>
        </p:nvSpPr>
        <p:spPr bwMode="auto">
          <a:xfrm rot="16200000" flipV="1">
            <a:off x="7138987" y="4175126"/>
            <a:ext cx="614363" cy="11112"/>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61" name="Line 41"/>
          <p:cNvSpPr>
            <a:spLocks noChangeShapeType="1"/>
          </p:cNvSpPr>
          <p:nvPr/>
        </p:nvSpPr>
        <p:spPr bwMode="auto">
          <a:xfrm rot="5400000">
            <a:off x="6981031" y="4180682"/>
            <a:ext cx="614363"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62" name="Rechteck 61"/>
          <p:cNvSpPr/>
          <p:nvPr/>
        </p:nvSpPr>
        <p:spPr>
          <a:xfrm>
            <a:off x="7162800" y="5638800"/>
            <a:ext cx="501650" cy="5683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000" dirty="0">
              <a:solidFill>
                <a:srgbClr val="FFFF00"/>
              </a:solidFill>
            </a:endParaRPr>
          </a:p>
        </p:txBody>
      </p:sp>
      <p:sp>
        <p:nvSpPr>
          <p:cNvPr id="63" name="Rechteck 62"/>
          <p:cNvSpPr/>
          <p:nvPr/>
        </p:nvSpPr>
        <p:spPr>
          <a:xfrm>
            <a:off x="7145338" y="3335338"/>
            <a:ext cx="501650" cy="5683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000" dirty="0">
              <a:solidFill>
                <a:srgbClr val="FFFF00"/>
              </a:solidFill>
            </a:endParaRPr>
          </a:p>
        </p:txBody>
      </p:sp>
      <p:sp>
        <p:nvSpPr>
          <p:cNvPr id="64" name="Rechteck 63"/>
          <p:cNvSpPr/>
          <p:nvPr/>
        </p:nvSpPr>
        <p:spPr>
          <a:xfrm>
            <a:off x="1835150" y="4767263"/>
            <a:ext cx="1004888" cy="5048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00" dirty="0" err="1">
                <a:solidFill>
                  <a:schemeClr val="tx1"/>
                </a:solidFill>
              </a:rPr>
              <a:t>Local</a:t>
            </a:r>
            <a:r>
              <a:rPr lang="de-DE" sz="1000" dirty="0">
                <a:solidFill>
                  <a:schemeClr val="tx1"/>
                </a:solidFill>
              </a:rPr>
              <a:t> </a:t>
            </a:r>
            <a:r>
              <a:rPr lang="de-DE" sz="1000" dirty="0" smtClean="0">
                <a:solidFill>
                  <a:schemeClr val="tx1"/>
                </a:solidFill>
              </a:rPr>
              <a:t>System</a:t>
            </a:r>
            <a:br>
              <a:rPr lang="de-DE" sz="1000" dirty="0" smtClean="0">
                <a:solidFill>
                  <a:schemeClr val="tx1"/>
                </a:solidFill>
              </a:rPr>
            </a:br>
            <a:r>
              <a:rPr lang="de-DE" sz="1000" dirty="0" smtClean="0">
                <a:solidFill>
                  <a:schemeClr val="tx1"/>
                </a:solidFill>
              </a:rPr>
              <a:t>(GIS)</a:t>
            </a:r>
            <a:endParaRPr lang="de-DE" sz="1000" dirty="0">
              <a:solidFill>
                <a:schemeClr val="tx1"/>
              </a:solidFill>
            </a:endParaRPr>
          </a:p>
        </p:txBody>
      </p:sp>
      <p:sp>
        <p:nvSpPr>
          <p:cNvPr id="65" name="Line 46"/>
          <p:cNvSpPr>
            <a:spLocks noChangeShapeType="1"/>
          </p:cNvSpPr>
          <p:nvPr/>
        </p:nvSpPr>
        <p:spPr bwMode="auto">
          <a:xfrm rot="10800000">
            <a:off x="2840038" y="3436938"/>
            <a:ext cx="1131887"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66" name="Line 9"/>
          <p:cNvSpPr>
            <a:spLocks noChangeShapeType="1"/>
          </p:cNvSpPr>
          <p:nvPr/>
        </p:nvSpPr>
        <p:spPr bwMode="auto">
          <a:xfrm>
            <a:off x="2867025" y="3525838"/>
            <a:ext cx="1001713"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67" name="Rectangle 38"/>
          <p:cNvSpPr>
            <a:spLocks noChangeArrowheads="1"/>
          </p:cNvSpPr>
          <p:nvPr/>
        </p:nvSpPr>
        <p:spPr bwMode="auto">
          <a:xfrm>
            <a:off x="3435350" y="3363913"/>
            <a:ext cx="287338" cy="215900"/>
          </a:xfrm>
          <a:prstGeom prst="rect">
            <a:avLst/>
          </a:prstGeom>
          <a:solidFill>
            <a:schemeClr val="accent1"/>
          </a:solidFill>
          <a:ln w="9525">
            <a:solidFill>
              <a:schemeClr val="tx1"/>
            </a:solidFill>
            <a:miter lim="800000"/>
            <a:headEnd/>
            <a:tailEnd/>
          </a:ln>
        </p:spPr>
        <p:txBody>
          <a:bodyPr wrap="none" anchor="ct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eaLnBrk="1" hangingPunct="1">
              <a:lnSpc>
                <a:spcPct val="100000"/>
              </a:lnSpc>
              <a:spcBef>
                <a:spcPct val="0"/>
              </a:spcBef>
              <a:spcAft>
                <a:spcPct val="0"/>
              </a:spcAft>
              <a:buClrTx/>
              <a:buSzTx/>
              <a:buFontTx/>
              <a:buNone/>
            </a:pPr>
            <a:r>
              <a:rPr lang="de-DE" altLang="de-DE">
                <a:latin typeface="Arial" pitchFamily="34" charset="0"/>
              </a:rPr>
              <a:t>80</a:t>
            </a:r>
          </a:p>
        </p:txBody>
      </p:sp>
      <p:sp>
        <p:nvSpPr>
          <p:cNvPr id="68" name="AutoShape 51"/>
          <p:cNvSpPr>
            <a:spLocks noChangeArrowheads="1"/>
          </p:cNvSpPr>
          <p:nvPr/>
        </p:nvSpPr>
        <p:spPr bwMode="auto">
          <a:xfrm>
            <a:off x="3079750" y="4945063"/>
            <a:ext cx="266700" cy="220662"/>
          </a:xfrm>
          <a:prstGeom prst="can">
            <a:avLst>
              <a:gd name="adj" fmla="val 18796"/>
            </a:avLst>
          </a:prstGeom>
          <a:solidFill>
            <a:schemeClr val="accent1"/>
          </a:solidFill>
          <a:ln w="12700">
            <a:solidFill>
              <a:schemeClr val="accent1">
                <a:lumMod val="20000"/>
                <a:lumOff val="80000"/>
              </a:schemeClr>
            </a:solidFill>
            <a:round/>
            <a:headEnd type="none" w="sm" len="sm"/>
            <a:tailEnd type="none" w="sm" len="sm"/>
          </a:ln>
        </p:spPr>
        <p:txBody>
          <a:bodyPr tIns="82800" anchor="ctr">
            <a:spAutoFit/>
          </a:bodyPr>
          <a:lstStyle/>
          <a:p>
            <a:pPr eaLnBrk="1" hangingPunct="1">
              <a:defRPr/>
            </a:pPr>
            <a:endParaRPr lang="de-DE" sz="1600"/>
          </a:p>
        </p:txBody>
      </p:sp>
      <p:sp>
        <p:nvSpPr>
          <p:cNvPr id="69" name="Line 44"/>
          <p:cNvSpPr>
            <a:spLocks noChangeShapeType="1"/>
          </p:cNvSpPr>
          <p:nvPr/>
        </p:nvSpPr>
        <p:spPr bwMode="auto">
          <a:xfrm flipV="1">
            <a:off x="2824163" y="5068888"/>
            <a:ext cx="255587" cy="1587"/>
          </a:xfrm>
          <a:prstGeom prst="line">
            <a:avLst/>
          </a:prstGeom>
          <a:noFill/>
          <a:ln w="127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tIns="82800">
            <a:spAutoFit/>
          </a:bodyPr>
          <a:lstStyle/>
          <a:p>
            <a:endParaRPr lang="de-DE"/>
          </a:p>
        </p:txBody>
      </p:sp>
      <p:cxnSp>
        <p:nvCxnSpPr>
          <p:cNvPr id="70" name="Gewinkelte Verbindung 3"/>
          <p:cNvCxnSpPr>
            <a:stCxn id="64" idx="0"/>
            <a:endCxn id="67" idx="2"/>
          </p:cNvCxnSpPr>
          <p:nvPr/>
        </p:nvCxnSpPr>
        <p:spPr>
          <a:xfrm rot="5400000" flipH="1" flipV="1">
            <a:off x="2363788" y="3552825"/>
            <a:ext cx="1187450" cy="1241425"/>
          </a:xfrm>
          <a:prstGeom prst="bentConnector3">
            <a:avLst>
              <a:gd name="adj1" fmla="val 13128"/>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71" name="Grafik 70" descr="Database Server Icon png download - 577*800 - Free Transparent ..."/>
          <p:cNvPicPr/>
          <p:nvPr/>
        </p:nvPicPr>
        <p:blipFill>
          <a:blip r:embed="rId3" cstate="print">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8027194" y="5704523"/>
            <a:ext cx="462915" cy="4114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64446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Landing</a:t>
            </a:r>
            <a:r>
              <a:rPr lang="de-DE" dirty="0" smtClean="0"/>
              <a:t> Page</a:t>
            </a:r>
            <a:endParaRPr lang="de-DE" dirty="0"/>
          </a:p>
        </p:txBody>
      </p:sp>
      <p:sp>
        <p:nvSpPr>
          <p:cNvPr id="3" name="Inhaltsplatzhalter 2"/>
          <p:cNvSpPr>
            <a:spLocks noGrp="1"/>
          </p:cNvSpPr>
          <p:nvPr>
            <p:ph idx="1"/>
          </p:nvPr>
        </p:nvSpPr>
        <p:spPr/>
        <p:txBody>
          <a:bodyPr/>
          <a:lstStyle/>
          <a:p>
            <a:r>
              <a:rPr lang="en-US" dirty="0" smtClean="0"/>
              <a:t>The single top-level </a:t>
            </a:r>
            <a:r>
              <a:rPr lang="en-US" dirty="0"/>
              <a:t>resource that serves as an entry </a:t>
            </a:r>
            <a:r>
              <a:rPr lang="en-US" dirty="0" smtClean="0"/>
              <a:t>point</a:t>
            </a:r>
          </a:p>
          <a:p>
            <a:pPr lvl="1"/>
            <a:r>
              <a:rPr lang="en-US" dirty="0" smtClean="0"/>
              <a:t>A </a:t>
            </a:r>
            <a:r>
              <a:rPr lang="en-US" dirty="0"/>
              <a:t>client application needs to know the location of the landing page of the server. </a:t>
            </a:r>
            <a:endParaRPr lang="en-US" dirty="0" smtClean="0"/>
          </a:p>
          <a:p>
            <a:pPr lvl="1"/>
            <a:r>
              <a:rPr lang="en-US" dirty="0" smtClean="0"/>
              <a:t>From </a:t>
            </a:r>
            <a:r>
              <a:rPr lang="en-US" dirty="0"/>
              <a:t>the landing page, the client application can then retrieve links to the Conformance declaration, Collection and API definition paths</a:t>
            </a:r>
            <a:r>
              <a:rPr lang="en-US" dirty="0" smtClean="0"/>
              <a:t>.</a:t>
            </a:r>
          </a:p>
          <a:p>
            <a:pPr hangingPunct="0"/>
            <a:r>
              <a:rPr lang="en-GB" dirty="0"/>
              <a:t>provides links to:</a:t>
            </a:r>
            <a:endParaRPr lang="de-DE" dirty="0"/>
          </a:p>
          <a:p>
            <a:pPr lvl="1" hangingPunct="0"/>
            <a:r>
              <a:rPr lang="en-GB" dirty="0"/>
              <a:t>the API definition (link relations service-</a:t>
            </a:r>
            <a:r>
              <a:rPr lang="en-GB" dirty="0" err="1"/>
              <a:t>desc</a:t>
            </a:r>
            <a:r>
              <a:rPr lang="en-GB" dirty="0"/>
              <a:t> and service-doc),</a:t>
            </a:r>
            <a:endParaRPr lang="de-DE" dirty="0"/>
          </a:p>
          <a:p>
            <a:pPr lvl="1" hangingPunct="0"/>
            <a:r>
              <a:rPr lang="en-GB" dirty="0"/>
              <a:t>the Conformance declaration (path /conformance, link relation conformance), and</a:t>
            </a:r>
            <a:endParaRPr lang="de-DE" dirty="0"/>
          </a:p>
          <a:p>
            <a:pPr lvl="1" hangingPunct="0"/>
            <a:r>
              <a:rPr lang="en-GB" dirty="0"/>
              <a:t>the Collections (path /collections, link relation data).</a:t>
            </a:r>
            <a:endParaRPr lang="de-DE" dirty="0"/>
          </a:p>
          <a:p>
            <a:endParaRPr lang="de-DE" dirty="0" smtClean="0"/>
          </a:p>
          <a:p>
            <a:endParaRPr lang="de-DE" dirty="0"/>
          </a:p>
          <a:p>
            <a:endParaRPr lang="de-DE" dirty="0"/>
          </a:p>
        </p:txBody>
      </p:sp>
    </p:spTree>
    <p:extLst>
      <p:ext uri="{BB962C8B-B14F-4D97-AF65-F5344CB8AC3E}">
        <p14:creationId xmlns:p14="http://schemas.microsoft.com/office/powerpoint/2010/main" val="20275247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Practice</a:t>
            </a:r>
            <a:endParaRPr lang="de-DE" dirty="0"/>
          </a:p>
        </p:txBody>
      </p:sp>
      <p:sp>
        <p:nvSpPr>
          <p:cNvPr id="3" name="Inhaltsplatzhalter 2"/>
          <p:cNvSpPr>
            <a:spLocks noGrp="1"/>
          </p:cNvSpPr>
          <p:nvPr>
            <p:ph idx="1"/>
          </p:nvPr>
        </p:nvSpPr>
        <p:spPr/>
        <p:txBody>
          <a:bodyPr/>
          <a:lstStyle/>
          <a:p>
            <a:r>
              <a:rPr lang="de-DE" dirty="0">
                <a:hlinkClick r:id="rId2"/>
              </a:rPr>
              <a:t>https://ogc-api.nrw.de</a:t>
            </a:r>
            <a:r>
              <a:rPr lang="de-DE" dirty="0" smtClean="0">
                <a:hlinkClick r:id="rId2"/>
              </a:rPr>
              <a:t>/</a:t>
            </a:r>
            <a:endParaRPr lang="de-DE" dirty="0" smtClean="0"/>
          </a:p>
          <a:p>
            <a:r>
              <a:rPr lang="de-DE" dirty="0" smtClean="0"/>
              <a:t>Scroll down </a:t>
            </a:r>
            <a:r>
              <a:rPr lang="de-DE" dirty="0" err="1" smtClean="0"/>
              <a:t>to</a:t>
            </a:r>
            <a:r>
              <a:rPr lang="de-DE" dirty="0" smtClean="0"/>
              <a:t> </a:t>
            </a:r>
            <a:r>
              <a:rPr lang="de-DE" dirty="0" smtClean="0"/>
              <a:t>„Daten </a:t>
            </a:r>
            <a:r>
              <a:rPr lang="de-DE" dirty="0" smtClean="0"/>
              <a:t>des </a:t>
            </a:r>
            <a:r>
              <a:rPr lang="de-DE" dirty="0" smtClean="0"/>
              <a:t>Liegenschaftskatasters“ </a:t>
            </a:r>
            <a:r>
              <a:rPr lang="de-DE" dirty="0" err="1" smtClean="0"/>
              <a:t>or</a:t>
            </a:r>
            <a:r>
              <a:rPr lang="de-DE" dirty="0" smtClean="0"/>
              <a:t> </a:t>
            </a:r>
            <a:r>
              <a:rPr lang="de-DE" dirty="0" err="1" smtClean="0"/>
              <a:t>go</a:t>
            </a:r>
            <a:r>
              <a:rPr lang="de-DE" dirty="0" smtClean="0"/>
              <a:t> </a:t>
            </a:r>
            <a:r>
              <a:rPr lang="de-DE" dirty="0" err="1" smtClean="0"/>
              <a:t>directly</a:t>
            </a:r>
            <a:r>
              <a:rPr lang="de-DE" dirty="0" smtClean="0"/>
              <a:t> </a:t>
            </a:r>
            <a:r>
              <a:rPr lang="de-DE" dirty="0" err="1" smtClean="0"/>
              <a:t>to</a:t>
            </a:r>
            <a:r>
              <a:rPr lang="de-DE" dirty="0"/>
              <a:t> </a:t>
            </a:r>
            <a:r>
              <a:rPr lang="de-DE" dirty="0">
                <a:hlinkClick r:id="rId3"/>
              </a:rPr>
              <a:t>https://</a:t>
            </a:r>
            <a:r>
              <a:rPr lang="de-DE" dirty="0" smtClean="0">
                <a:hlinkClick r:id="rId3"/>
              </a:rPr>
              <a:t>ogc-api.nrw.de/lika/v1</a:t>
            </a:r>
            <a:r>
              <a:rPr lang="de-DE" dirty="0" smtClean="0"/>
              <a:t>.</a:t>
            </a:r>
          </a:p>
          <a:p>
            <a:endParaRPr lang="de-DE" dirty="0"/>
          </a:p>
        </p:txBody>
      </p:sp>
      <p:pic>
        <p:nvPicPr>
          <p:cNvPr id="4" name="Grafik 3" descr="C:\Users\behr\AppData\Local\Temp\SNAGHTML33a7c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024" y="2685121"/>
            <a:ext cx="5960128" cy="3591803"/>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7937241" y="4163599"/>
            <a:ext cx="3144964" cy="461665"/>
          </a:xfrm>
          <a:prstGeom prst="rect">
            <a:avLst/>
          </a:prstGeom>
        </p:spPr>
        <p:txBody>
          <a:bodyPr wrap="none">
            <a:spAutoFit/>
          </a:bodyPr>
          <a:lstStyle/>
          <a:p>
            <a:r>
              <a:rPr lang="de-DE" sz="1200" dirty="0" err="1" smtClean="0"/>
              <a:t>Alternatively</a:t>
            </a:r>
            <a:r>
              <a:rPr lang="de-DE" sz="1200" dirty="0" smtClean="0"/>
              <a:t>:</a:t>
            </a:r>
          </a:p>
          <a:p>
            <a:r>
              <a:rPr lang="de-DE" sz="1200" dirty="0" smtClean="0"/>
              <a:t>https</a:t>
            </a:r>
            <a:r>
              <a:rPr lang="de-DE" sz="1200" dirty="0"/>
              <a:t>://www.geoportal.rlp.de/spatial-objects/</a:t>
            </a:r>
          </a:p>
        </p:txBody>
      </p:sp>
    </p:spTree>
    <p:extLst>
      <p:ext uri="{BB962C8B-B14F-4D97-AF65-F5344CB8AC3E}">
        <p14:creationId xmlns:p14="http://schemas.microsoft.com/office/powerpoint/2010/main" val="5027509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838200" y="1841500"/>
            <a:ext cx="3928353" cy="4335463"/>
          </a:xfrm>
        </p:spPr>
        <p:txBody>
          <a:bodyPr/>
          <a:lstStyle/>
          <a:p>
            <a:pPr hangingPunct="0"/>
            <a:r>
              <a:rPr lang="en-GB" dirty="0" smtClean="0"/>
              <a:t>Standardized API related links:</a:t>
            </a:r>
          </a:p>
          <a:p>
            <a:pPr lvl="1" hangingPunct="0"/>
            <a:r>
              <a:rPr lang="en-GB" dirty="0" smtClean="0"/>
              <a:t>the </a:t>
            </a:r>
            <a:r>
              <a:rPr lang="en-GB" dirty="0"/>
              <a:t>API definition </a:t>
            </a:r>
            <a:r>
              <a:rPr lang="en-GB" dirty="0" smtClean="0"/>
              <a:t>(“</a:t>
            </a:r>
            <a:r>
              <a:rPr lang="en-GB" dirty="0" err="1" smtClean="0"/>
              <a:t>Dokumentation</a:t>
            </a:r>
            <a:r>
              <a:rPr lang="en-GB" dirty="0" smtClean="0"/>
              <a:t> der API”),</a:t>
            </a:r>
            <a:endParaRPr lang="de-DE" dirty="0"/>
          </a:p>
          <a:p>
            <a:pPr lvl="1" hangingPunct="0"/>
            <a:r>
              <a:rPr lang="en-GB" dirty="0"/>
              <a:t>the Conformance declaration </a:t>
            </a:r>
            <a:r>
              <a:rPr lang="en-GB" dirty="0" smtClean="0"/>
              <a:t>(“</a:t>
            </a:r>
            <a:r>
              <a:rPr lang="en-GB" dirty="0" err="1" smtClean="0"/>
              <a:t>Implementierte</a:t>
            </a:r>
            <a:r>
              <a:rPr lang="en-GB" dirty="0" smtClean="0"/>
              <a:t> OGC-API-</a:t>
            </a:r>
            <a:r>
              <a:rPr lang="en-GB" dirty="0" err="1" smtClean="0"/>
              <a:t>Konformitätsklassen</a:t>
            </a:r>
            <a:r>
              <a:rPr lang="en-GB" dirty="0" smtClean="0"/>
              <a:t>”), </a:t>
            </a:r>
            <a:endParaRPr lang="de-DE" dirty="0"/>
          </a:p>
          <a:p>
            <a:pPr lvl="1" hangingPunct="0"/>
            <a:r>
              <a:rPr lang="en-GB" dirty="0" smtClean="0"/>
              <a:t>Collections (“</a:t>
            </a:r>
            <a:r>
              <a:rPr lang="en-GB" dirty="0" err="1" smtClean="0"/>
              <a:t>Zu</a:t>
            </a:r>
            <a:r>
              <a:rPr lang="en-GB" dirty="0" smtClean="0"/>
              <a:t> den </a:t>
            </a:r>
            <a:r>
              <a:rPr lang="en-GB" dirty="0" err="1" smtClean="0"/>
              <a:t>Daten</a:t>
            </a:r>
            <a:r>
              <a:rPr lang="en-GB" dirty="0" smtClean="0"/>
              <a:t>”)</a:t>
            </a:r>
          </a:p>
          <a:p>
            <a:pPr hangingPunct="0"/>
            <a:endParaRPr lang="en-GB" dirty="0"/>
          </a:p>
          <a:p>
            <a:pPr hangingPunct="0"/>
            <a:r>
              <a:rPr lang="en-GB" dirty="0" smtClean="0"/>
              <a:t>Furthermore</a:t>
            </a:r>
          </a:p>
          <a:p>
            <a:pPr lvl="1" hangingPunct="0"/>
            <a:r>
              <a:rPr lang="en-GB" dirty="0" smtClean="0"/>
              <a:t>license information,</a:t>
            </a:r>
          </a:p>
          <a:p>
            <a:pPr lvl="1" hangingPunct="0"/>
            <a:r>
              <a:rPr lang="en-GB" dirty="0" smtClean="0"/>
              <a:t>Link to the machine-readable encoding (“JSON”)</a:t>
            </a:r>
            <a:endParaRPr lang="de-DE" dirty="0"/>
          </a:p>
          <a:p>
            <a:endParaRPr lang="de-DE" dirty="0"/>
          </a:p>
        </p:txBody>
      </p:sp>
      <p:pic>
        <p:nvPicPr>
          <p:cNvPr id="7" name="Grafik 6" descr="C:\Users\behr\AppData\Local\Temp\SNAGHTML3860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261" y="1132007"/>
            <a:ext cx="6499395" cy="516365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0476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Practice (alternatives)</a:t>
            </a:r>
            <a:endParaRPr lang="de-DE" dirty="0"/>
          </a:p>
        </p:txBody>
      </p:sp>
      <p:sp>
        <p:nvSpPr>
          <p:cNvPr id="3" name="Inhaltsplatzhalter 2"/>
          <p:cNvSpPr>
            <a:spLocks noGrp="1"/>
          </p:cNvSpPr>
          <p:nvPr>
            <p:ph idx="1"/>
          </p:nvPr>
        </p:nvSpPr>
        <p:spPr/>
        <p:txBody>
          <a:bodyPr/>
          <a:lstStyle/>
          <a:p>
            <a:r>
              <a:rPr lang="de-DE" dirty="0" smtClean="0">
                <a:hlinkClick r:id="rId2"/>
              </a:rPr>
              <a:t>https</a:t>
            </a:r>
            <a:r>
              <a:rPr lang="de-DE" dirty="0">
                <a:hlinkClick r:id="rId2"/>
              </a:rPr>
              <a:t>://www.geoportal.rlp.de/spatial-objects</a:t>
            </a:r>
            <a:r>
              <a:rPr lang="de-DE" dirty="0" smtClean="0">
                <a:hlinkClick r:id="rId2"/>
              </a:rPr>
              <a:t>/</a:t>
            </a:r>
            <a:r>
              <a:rPr lang="de-DE" dirty="0"/>
              <a:t> resp. </a:t>
            </a:r>
            <a:r>
              <a:rPr lang="de-DE" dirty="0">
                <a:hlinkClick r:id="rId3"/>
              </a:rPr>
              <a:t>https://</a:t>
            </a:r>
            <a:r>
              <a:rPr lang="de-DE" dirty="0" smtClean="0">
                <a:hlinkClick r:id="rId3"/>
              </a:rPr>
              <a:t>www.geoportal.rlp.de/spatial-objects/67</a:t>
            </a:r>
            <a:r>
              <a:rPr lang="de-DE" dirty="0" smtClean="0"/>
              <a:t>.</a:t>
            </a:r>
          </a:p>
          <a:p>
            <a:endParaRPr lang="de-DE" dirty="0"/>
          </a:p>
          <a:p>
            <a:pPr hangingPunct="0"/>
            <a:r>
              <a:rPr lang="en-GB" dirty="0" smtClean="0"/>
              <a:t>Standardized </a:t>
            </a:r>
            <a:r>
              <a:rPr lang="en-GB" dirty="0"/>
              <a:t>API related links:</a:t>
            </a:r>
          </a:p>
          <a:p>
            <a:pPr lvl="1" hangingPunct="0"/>
            <a:r>
              <a:rPr lang="en-GB" dirty="0"/>
              <a:t>the API definition </a:t>
            </a:r>
            <a:r>
              <a:rPr lang="en-GB" dirty="0" smtClean="0"/>
              <a:t>(“API Definition”, machine-readable JSON),</a:t>
            </a:r>
            <a:endParaRPr lang="de-DE" dirty="0"/>
          </a:p>
          <a:p>
            <a:pPr lvl="1" hangingPunct="0"/>
            <a:r>
              <a:rPr lang="en-GB" dirty="0"/>
              <a:t>the Conformance </a:t>
            </a:r>
            <a:r>
              <a:rPr lang="en-GB" dirty="0" smtClean="0"/>
              <a:t>declaration – missing here, </a:t>
            </a:r>
            <a:endParaRPr lang="de-DE" dirty="0"/>
          </a:p>
          <a:p>
            <a:pPr lvl="1" hangingPunct="0"/>
            <a:r>
              <a:rPr lang="en-GB" dirty="0" smtClean="0"/>
              <a:t>Collections</a:t>
            </a:r>
            <a:endParaRPr lang="en-GB" dirty="0"/>
          </a:p>
          <a:p>
            <a:pPr hangingPunct="0"/>
            <a:r>
              <a:rPr lang="en-GB" dirty="0"/>
              <a:t>Furthermore</a:t>
            </a:r>
          </a:p>
          <a:p>
            <a:pPr lvl="1" hangingPunct="0"/>
            <a:r>
              <a:rPr lang="en-GB" dirty="0"/>
              <a:t>license </a:t>
            </a:r>
            <a:r>
              <a:rPr lang="en-GB" dirty="0" smtClean="0"/>
              <a:t>information (but empty),</a:t>
            </a:r>
            <a:endParaRPr lang="en-GB" dirty="0"/>
          </a:p>
          <a:p>
            <a:pPr lvl="1" hangingPunct="0"/>
            <a:r>
              <a:rPr lang="en-GB" dirty="0"/>
              <a:t>Link to the machine-readable encoding </a:t>
            </a:r>
            <a:r>
              <a:rPr lang="en-GB" dirty="0" smtClean="0"/>
              <a:t>(“</a:t>
            </a:r>
            <a:r>
              <a:rPr lang="en-GB" dirty="0" err="1" smtClean="0"/>
              <a:t>GeoJSON</a:t>
            </a:r>
            <a:r>
              <a:rPr lang="en-GB" dirty="0" smtClean="0"/>
              <a:t>” and “XML”)</a:t>
            </a:r>
            <a:endParaRPr lang="de-DE" dirty="0"/>
          </a:p>
          <a:p>
            <a:endParaRPr lang="de-DE" dirty="0" smtClean="0"/>
          </a:p>
          <a:p>
            <a:endParaRPr lang="de-DE" dirty="0"/>
          </a:p>
          <a:p>
            <a:r>
              <a:rPr lang="de-DE" dirty="0">
                <a:hlinkClick r:id="rId4"/>
              </a:rPr>
              <a:t>https://</a:t>
            </a:r>
            <a:r>
              <a:rPr lang="de-DE" dirty="0" smtClean="0">
                <a:hlinkClick r:id="rId4"/>
              </a:rPr>
              <a:t>osdatahub.os.uk/docs</a:t>
            </a:r>
            <a:endParaRPr lang="de-DE" dirty="0" smtClean="0"/>
          </a:p>
          <a:p>
            <a:endParaRPr lang="de-DE" dirty="0"/>
          </a:p>
        </p:txBody>
      </p:sp>
    </p:spTree>
    <p:extLst>
      <p:ext uri="{BB962C8B-B14F-4D97-AF65-F5344CB8AC3E}">
        <p14:creationId xmlns:p14="http://schemas.microsoft.com/office/powerpoint/2010/main" val="18039109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Conformance </a:t>
            </a:r>
            <a:r>
              <a:rPr lang="en-US" dirty="0" smtClean="0"/>
              <a:t>declaration</a:t>
            </a:r>
            <a:endParaRPr lang="de-DE" dirty="0"/>
          </a:p>
        </p:txBody>
      </p:sp>
      <p:sp>
        <p:nvSpPr>
          <p:cNvPr id="3" name="Inhaltsplatzhalter 2"/>
          <p:cNvSpPr>
            <a:spLocks noGrp="1"/>
          </p:cNvSpPr>
          <p:nvPr>
            <p:ph idx="1"/>
          </p:nvPr>
        </p:nvSpPr>
        <p:spPr/>
        <p:txBody>
          <a:bodyPr/>
          <a:lstStyle/>
          <a:p>
            <a:r>
              <a:rPr lang="en-US" dirty="0" smtClean="0"/>
              <a:t>provides </a:t>
            </a:r>
            <a:r>
              <a:rPr lang="en-US" dirty="0"/>
              <a:t>a list declaring the modules that are implemented by the API. </a:t>
            </a:r>
            <a:endParaRPr lang="en-US" dirty="0" smtClean="0"/>
          </a:p>
          <a:p>
            <a:r>
              <a:rPr lang="en-US" dirty="0" smtClean="0"/>
              <a:t>These </a:t>
            </a:r>
            <a:r>
              <a:rPr lang="en-US" dirty="0"/>
              <a:t>modules are referred to as Conformance Classes. </a:t>
            </a:r>
            <a:endParaRPr lang="en-US" dirty="0" smtClean="0"/>
          </a:p>
          <a:p>
            <a:r>
              <a:rPr lang="en-US" dirty="0" smtClean="0"/>
              <a:t>The </a:t>
            </a:r>
            <a:r>
              <a:rPr lang="en-US" dirty="0"/>
              <a:t>list of Conformance Classes is key to understanding and using an OGC Web API.</a:t>
            </a:r>
            <a:endParaRPr lang="de-DE" dirty="0"/>
          </a:p>
        </p:txBody>
      </p:sp>
    </p:spTree>
    <p:extLst>
      <p:ext uri="{BB962C8B-B14F-4D97-AF65-F5344CB8AC3E}">
        <p14:creationId xmlns:p14="http://schemas.microsoft.com/office/powerpoint/2010/main" val="15599363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Practise</a:t>
            </a:r>
            <a:endParaRPr lang="de-DE" dirty="0"/>
          </a:p>
        </p:txBody>
      </p:sp>
      <p:sp>
        <p:nvSpPr>
          <p:cNvPr id="3" name="Inhaltsplatzhalter 2"/>
          <p:cNvSpPr>
            <a:spLocks noGrp="1"/>
          </p:cNvSpPr>
          <p:nvPr>
            <p:ph idx="1"/>
          </p:nvPr>
        </p:nvSpPr>
        <p:spPr/>
        <p:txBody>
          <a:bodyPr/>
          <a:lstStyle/>
          <a:p>
            <a:r>
              <a:rPr lang="de-DE" dirty="0">
                <a:hlinkClick r:id="rId2"/>
              </a:rPr>
              <a:t>https://</a:t>
            </a:r>
            <a:r>
              <a:rPr lang="de-DE" dirty="0" smtClean="0">
                <a:hlinkClick r:id="rId2"/>
              </a:rPr>
              <a:t>ogc-api.nrw.de/lika/v1/conformance</a:t>
            </a:r>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r>
              <a:rPr lang="de-DE" dirty="0">
                <a:hlinkClick r:id="rId3"/>
              </a:rPr>
              <a:t>https://</a:t>
            </a:r>
            <a:r>
              <a:rPr lang="de-DE" dirty="0" smtClean="0">
                <a:hlinkClick r:id="rId3"/>
              </a:rPr>
              <a:t>api.hamburg.de/datasets/v1/bedarfsumleitungen/conformance</a:t>
            </a:r>
            <a:endParaRPr lang="de-DE" dirty="0" smtClean="0"/>
          </a:p>
          <a:p>
            <a:endParaRPr lang="de-DE" dirty="0"/>
          </a:p>
          <a:p>
            <a:r>
              <a:rPr lang="de-DE" dirty="0" err="1" smtClean="0"/>
              <a:t>From</a:t>
            </a:r>
            <a:r>
              <a:rPr lang="de-DE" dirty="0" smtClean="0"/>
              <a:t> </a:t>
            </a:r>
            <a:r>
              <a:rPr lang="de-DE" dirty="0" err="1" smtClean="0"/>
              <a:t>there</a:t>
            </a:r>
            <a:r>
              <a:rPr lang="de-DE" dirty="0"/>
              <a:t>:</a:t>
            </a:r>
            <a:r>
              <a:rPr lang="de-DE" dirty="0" smtClean="0"/>
              <a:t> </a:t>
            </a:r>
            <a:r>
              <a:rPr lang="de-DE" dirty="0" err="1" smtClean="0"/>
              <a:t>analyze</a:t>
            </a:r>
            <a:r>
              <a:rPr lang="de-DE" dirty="0" smtClean="0"/>
              <a:t> </a:t>
            </a:r>
            <a:r>
              <a:rPr lang="de-DE" dirty="0" err="1" smtClean="0"/>
              <a:t>conformance</a:t>
            </a:r>
            <a:r>
              <a:rPr lang="de-DE" dirty="0" smtClean="0"/>
              <a:t> </a:t>
            </a:r>
            <a:r>
              <a:rPr lang="de-DE" dirty="0" err="1" smtClean="0"/>
              <a:t>classes</a:t>
            </a:r>
            <a:r>
              <a:rPr lang="de-DE" dirty="0"/>
              <a:t> like </a:t>
            </a:r>
            <a:r>
              <a:rPr lang="de-DE" dirty="0" smtClean="0"/>
              <a:t/>
            </a:r>
            <a:br>
              <a:rPr lang="de-DE" dirty="0" smtClean="0"/>
            </a:br>
            <a:r>
              <a:rPr lang="de-DE" dirty="0" smtClean="0">
                <a:hlinkClick r:id="rId4"/>
              </a:rPr>
              <a:t>http</a:t>
            </a:r>
            <a:r>
              <a:rPr lang="de-DE" dirty="0">
                <a:hlinkClick r:id="rId4"/>
              </a:rPr>
              <a:t>://</a:t>
            </a:r>
            <a:r>
              <a:rPr lang="de-DE" dirty="0" smtClean="0">
                <a:hlinkClick r:id="rId4"/>
              </a:rPr>
              <a:t>docs.opengeospatial.org/is/17-069r3/17-069r3.html#ats_geojson</a:t>
            </a:r>
            <a:endParaRPr lang="de-DE" dirty="0" smtClean="0"/>
          </a:p>
          <a:p>
            <a:endParaRPr lang="de-DE" dirty="0" smtClean="0"/>
          </a:p>
          <a:p>
            <a:endParaRPr lang="de-DE" dirty="0" smtClean="0"/>
          </a:p>
          <a:p>
            <a:endParaRPr lang="de-DE" dirty="0"/>
          </a:p>
        </p:txBody>
      </p:sp>
      <p:pic>
        <p:nvPicPr>
          <p:cNvPr id="3076" name="Picture 4" descr="C:\Users\behr\AppData\Local\Temp\SNAGHTML51df3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2978" y="598251"/>
            <a:ext cx="4985033" cy="276265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behr\AppData\Local\Temp\SNAGHTML560fcc.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0858" y="3793515"/>
            <a:ext cx="3752942" cy="2682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248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Collections</a:t>
            </a:r>
            <a:endParaRPr lang="de-DE" dirty="0"/>
          </a:p>
        </p:txBody>
      </p:sp>
      <p:sp>
        <p:nvSpPr>
          <p:cNvPr id="3" name="Inhaltsplatzhalter 2"/>
          <p:cNvSpPr>
            <a:spLocks noGrp="1"/>
          </p:cNvSpPr>
          <p:nvPr>
            <p:ph idx="1"/>
          </p:nvPr>
        </p:nvSpPr>
        <p:spPr/>
        <p:txBody>
          <a:bodyPr/>
          <a:lstStyle/>
          <a:p>
            <a:r>
              <a:rPr lang="en-US" dirty="0" smtClean="0"/>
              <a:t>Delivers collections </a:t>
            </a:r>
            <a:r>
              <a:rPr lang="en-US" dirty="0"/>
              <a:t>of feature types being published by the service</a:t>
            </a:r>
            <a:r>
              <a:rPr lang="en-US" dirty="0" smtClean="0"/>
              <a:t>.</a:t>
            </a:r>
          </a:p>
          <a:p>
            <a:r>
              <a:rPr lang="en-US" dirty="0"/>
              <a:t>Each collection entry is described using the layer details of title, description, </a:t>
            </a:r>
            <a:r>
              <a:rPr lang="en-US" dirty="0" smtClean="0"/>
              <a:t>and further details, like number of features or geographic </a:t>
            </a:r>
            <a:r>
              <a:rPr lang="en-US" dirty="0"/>
              <a:t>extent</a:t>
            </a:r>
            <a:r>
              <a:rPr lang="en-US" dirty="0" smtClean="0"/>
              <a:t>.</a:t>
            </a:r>
          </a:p>
          <a:p>
            <a:r>
              <a:rPr lang="de-DE" dirty="0">
                <a:hlinkClick r:id="rId2"/>
              </a:rPr>
              <a:t>https://docs.ogc.org/is/17-069r3/17-069r3.html#_collections</a:t>
            </a:r>
            <a:r>
              <a:rPr lang="de-DE" dirty="0" smtClean="0">
                <a:hlinkClick r:id="rId2"/>
              </a:rPr>
              <a:t>_</a:t>
            </a:r>
            <a:endParaRPr lang="de-DE" dirty="0" smtClean="0"/>
          </a:p>
          <a:p>
            <a:r>
              <a:rPr lang="en-US" dirty="0"/>
              <a:t>If external schemas </a:t>
            </a:r>
            <a:r>
              <a:rPr lang="en-US" dirty="0" smtClean="0"/>
              <a:t>(XSD, JSON Schema, RDF Schema) or </a:t>
            </a:r>
            <a:r>
              <a:rPr lang="en-US" dirty="0"/>
              <a:t>descriptions for the dataset exist that provide information about the structure or semantics of the data, a 200-response SHOULD include links to each of those resources in the links property of the response </a:t>
            </a:r>
            <a:endParaRPr lang="de-DE" dirty="0"/>
          </a:p>
        </p:txBody>
      </p:sp>
    </p:spTree>
    <p:extLst>
      <p:ext uri="{BB962C8B-B14F-4D97-AF65-F5344CB8AC3E}">
        <p14:creationId xmlns:p14="http://schemas.microsoft.com/office/powerpoint/2010/main" val="24383779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Practice</a:t>
            </a:r>
            <a:endParaRPr lang="de-DE" dirty="0"/>
          </a:p>
        </p:txBody>
      </p:sp>
      <p:sp>
        <p:nvSpPr>
          <p:cNvPr id="3" name="Inhaltsplatzhalter 2"/>
          <p:cNvSpPr>
            <a:spLocks noGrp="1"/>
          </p:cNvSpPr>
          <p:nvPr>
            <p:ph idx="1"/>
          </p:nvPr>
        </p:nvSpPr>
        <p:spPr/>
        <p:txBody>
          <a:bodyPr/>
          <a:lstStyle/>
          <a:p>
            <a:r>
              <a:rPr lang="de-DE" dirty="0">
                <a:hlinkClick r:id="rId2"/>
              </a:rPr>
              <a:t>https://</a:t>
            </a:r>
            <a:r>
              <a:rPr lang="de-DE" dirty="0" smtClean="0">
                <a:hlinkClick r:id="rId2"/>
              </a:rPr>
              <a:t>ogc-api.nrw.de/lika/v1/collections</a:t>
            </a:r>
            <a:endParaRPr lang="de-DE" dirty="0" smtClean="0"/>
          </a:p>
          <a:p>
            <a:r>
              <a:rPr lang="de-DE" dirty="0" err="1" smtClean="0"/>
              <a:t>Analyze</a:t>
            </a:r>
            <a:r>
              <a:rPr lang="de-DE" dirty="0" smtClean="0"/>
              <a:t> </a:t>
            </a:r>
            <a:r>
              <a:rPr lang="de-DE" dirty="0" err="1" smtClean="0"/>
              <a:t>the</a:t>
            </a:r>
            <a:r>
              <a:rPr lang="de-DE" dirty="0" smtClean="0"/>
              <a:t> </a:t>
            </a:r>
            <a:r>
              <a:rPr lang="de-DE" dirty="0" err="1" smtClean="0"/>
              <a:t>information</a:t>
            </a:r>
            <a:r>
              <a:rPr lang="de-DE" dirty="0" smtClean="0"/>
              <a:t> </a:t>
            </a:r>
            <a:r>
              <a:rPr lang="de-DE" dirty="0" err="1" smtClean="0"/>
              <a:t>provided</a:t>
            </a:r>
            <a:r>
              <a:rPr lang="de-DE" dirty="0" smtClean="0"/>
              <a:t>:</a:t>
            </a:r>
          </a:p>
          <a:p>
            <a:r>
              <a:rPr lang="de-DE" dirty="0" smtClean="0"/>
              <a:t>The different </a:t>
            </a:r>
            <a:r>
              <a:rPr lang="de-DE" dirty="0" err="1" smtClean="0"/>
              <a:t>collections</a:t>
            </a:r>
            <a:endParaRPr lang="de-DE" dirty="0" smtClean="0"/>
          </a:p>
          <a:p>
            <a:r>
              <a:rPr lang="de-DE" dirty="0" smtClean="0"/>
              <a:t>The </a:t>
            </a:r>
            <a:r>
              <a:rPr lang="de-DE" dirty="0" err="1" smtClean="0"/>
              <a:t>machine-readable</a:t>
            </a:r>
            <a:r>
              <a:rPr lang="de-DE" dirty="0" smtClean="0"/>
              <a:t> JSON-</a:t>
            </a:r>
            <a:r>
              <a:rPr lang="de-DE" dirty="0" err="1" smtClean="0"/>
              <a:t>encoded</a:t>
            </a:r>
            <a:r>
              <a:rPr lang="de-DE" dirty="0" smtClean="0"/>
              <a:t> </a:t>
            </a:r>
            <a:endParaRPr lang="de-DE" dirty="0"/>
          </a:p>
        </p:txBody>
      </p:sp>
      <p:pic>
        <p:nvPicPr>
          <p:cNvPr id="4" name="Grafik 3" descr="C:\Users\behr\AppData\Local\Temp\SNAGHTML5d7ba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817" y="500063"/>
            <a:ext cx="5000862" cy="55748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273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API definition</a:t>
            </a:r>
            <a:endParaRPr lang="de-DE" dirty="0"/>
          </a:p>
        </p:txBody>
      </p:sp>
      <p:sp>
        <p:nvSpPr>
          <p:cNvPr id="3" name="Inhaltsplatzhalter 2"/>
          <p:cNvSpPr>
            <a:spLocks noGrp="1"/>
          </p:cNvSpPr>
          <p:nvPr>
            <p:ph idx="1"/>
          </p:nvPr>
        </p:nvSpPr>
        <p:spPr/>
        <p:txBody>
          <a:bodyPr/>
          <a:lstStyle/>
          <a:p>
            <a:r>
              <a:rPr lang="de-DE" dirty="0">
                <a:hlinkClick r:id="rId2"/>
              </a:rPr>
              <a:t>https://ogc-api.nrw.de/lika/v1/api/?</a:t>
            </a:r>
            <a:r>
              <a:rPr lang="de-DE" dirty="0" smtClean="0">
                <a:hlinkClick r:id="rId2"/>
              </a:rPr>
              <a:t>f=html</a:t>
            </a:r>
            <a:endParaRPr lang="de-DE" dirty="0" smtClean="0"/>
          </a:p>
          <a:p>
            <a:endParaRPr lang="de-DE" dirty="0"/>
          </a:p>
        </p:txBody>
      </p:sp>
      <p:pic>
        <p:nvPicPr>
          <p:cNvPr id="9218" name="Picture 2" descr="C:\Users\behr\AppData\Local\Temp\SNAGHTMLc59f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956" y="2474295"/>
            <a:ext cx="8064567" cy="3760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5590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Features (</a:t>
            </a:r>
            <a:r>
              <a:rPr lang="de-DE" dirty="0" err="1" smtClean="0"/>
              <a:t>items</a:t>
            </a:r>
            <a:r>
              <a:rPr lang="de-DE" dirty="0" smtClean="0"/>
              <a:t>)</a:t>
            </a:r>
            <a:endParaRPr lang="de-DE" dirty="0"/>
          </a:p>
        </p:txBody>
      </p:sp>
      <p:sp>
        <p:nvSpPr>
          <p:cNvPr id="3" name="Inhaltsplatzhalter 2"/>
          <p:cNvSpPr>
            <a:spLocks noGrp="1"/>
          </p:cNvSpPr>
          <p:nvPr>
            <p:ph idx="1"/>
          </p:nvPr>
        </p:nvSpPr>
        <p:spPr/>
        <p:txBody>
          <a:bodyPr/>
          <a:lstStyle/>
          <a:p>
            <a:r>
              <a:rPr lang="en-US" dirty="0"/>
              <a:t>For each feature </a:t>
            </a:r>
            <a:r>
              <a:rPr lang="en-US" dirty="0" smtClean="0"/>
              <a:t>collection, </a:t>
            </a:r>
            <a:r>
              <a:rPr lang="en-US" dirty="0"/>
              <a:t>the links property of the collection SHOULD include an item for each supported encoding with a link to the collection resource</a:t>
            </a:r>
            <a:endParaRPr lang="de-DE" dirty="0"/>
          </a:p>
        </p:txBody>
      </p:sp>
    </p:spTree>
    <p:extLst>
      <p:ext uri="{BB962C8B-B14F-4D97-AF65-F5344CB8AC3E}">
        <p14:creationId xmlns:p14="http://schemas.microsoft.com/office/powerpoint/2010/main" val="1033451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Service-oriented </a:t>
            </a:r>
            <a:r>
              <a:rPr lang="en-GB" dirty="0"/>
              <a:t>architecture </a:t>
            </a:r>
            <a:endParaRPr lang="de-DE" dirty="0"/>
          </a:p>
        </p:txBody>
      </p:sp>
      <p:sp>
        <p:nvSpPr>
          <p:cNvPr id="4" name="Rechteck 3"/>
          <p:cNvSpPr>
            <a:spLocks noChangeArrowheads="1"/>
          </p:cNvSpPr>
          <p:nvPr/>
        </p:nvSpPr>
        <p:spPr bwMode="auto">
          <a:xfrm>
            <a:off x="1690688" y="2397125"/>
            <a:ext cx="2016125" cy="3873500"/>
          </a:xfrm>
          <a:prstGeom prst="rect">
            <a:avLst/>
          </a:prstGeom>
          <a:solidFill>
            <a:srgbClr val="F5F5F5"/>
          </a:solidFill>
          <a:ln w="3175" algn="ctr">
            <a:solidFill>
              <a:srgbClr val="89A4A7"/>
            </a:solidFill>
            <a:miter lim="800000"/>
            <a:headEnd/>
            <a:tailEnd/>
          </a:ln>
          <a:effectLst/>
        </p:spPr>
        <p:txBody>
          <a:bodyPr anchor="ctr"/>
          <a:lstStyle/>
          <a:p>
            <a:pPr algn="ctr" eaLnBrk="1" hangingPunct="1">
              <a:defRPr/>
            </a:pPr>
            <a:endParaRPr lang="de-DE" sz="1600">
              <a:solidFill>
                <a:schemeClr val="lt1"/>
              </a:solidFill>
              <a:latin typeface="+mn-lt"/>
            </a:endParaRPr>
          </a:p>
        </p:txBody>
      </p:sp>
      <p:sp>
        <p:nvSpPr>
          <p:cNvPr id="5" name="Rechteck 72"/>
          <p:cNvSpPr>
            <a:spLocks noChangeArrowheads="1"/>
          </p:cNvSpPr>
          <p:nvPr/>
        </p:nvSpPr>
        <p:spPr bwMode="auto">
          <a:xfrm>
            <a:off x="6227763" y="2397125"/>
            <a:ext cx="4103687" cy="3873500"/>
          </a:xfrm>
          <a:prstGeom prst="rect">
            <a:avLst/>
          </a:prstGeom>
          <a:solidFill>
            <a:srgbClr val="F2F2F2"/>
          </a:solidFill>
          <a:ln w="3175" algn="ctr">
            <a:solidFill>
              <a:srgbClr val="89A4A7"/>
            </a:solidFill>
            <a:miter lim="800000"/>
            <a:headEnd/>
            <a:tailEnd/>
          </a:ln>
          <a:effectLst/>
        </p:spPr>
        <p:txBody>
          <a:bodyPr anchor="ctr"/>
          <a:lstStyle/>
          <a:p>
            <a:pPr algn="ctr" eaLnBrk="1" hangingPunct="1">
              <a:defRPr/>
            </a:pPr>
            <a:endParaRPr lang="de-DE" sz="1600">
              <a:solidFill>
                <a:schemeClr val="lt1"/>
              </a:solidFill>
              <a:latin typeface="+mn-lt"/>
            </a:endParaRPr>
          </a:p>
        </p:txBody>
      </p:sp>
      <p:sp>
        <p:nvSpPr>
          <p:cNvPr id="6" name="Line 8"/>
          <p:cNvSpPr>
            <a:spLocks noChangeShapeType="1"/>
          </p:cNvSpPr>
          <p:nvPr/>
        </p:nvSpPr>
        <p:spPr bwMode="auto">
          <a:xfrm>
            <a:off x="5654675" y="3644900"/>
            <a:ext cx="1490663"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nvGrpSpPr>
          <p:cNvPr id="7" name="Group 10"/>
          <p:cNvGrpSpPr>
            <a:grpSpLocks/>
          </p:cNvGrpSpPr>
          <p:nvPr/>
        </p:nvGrpSpPr>
        <p:grpSpPr bwMode="auto">
          <a:xfrm>
            <a:off x="3868738" y="3040063"/>
            <a:ext cx="1971675" cy="1247775"/>
            <a:chOff x="1770" y="2055"/>
            <a:chExt cx="1242" cy="786"/>
          </a:xfrm>
        </p:grpSpPr>
        <p:sp>
          <p:nvSpPr>
            <p:cNvPr id="8" name="Freeform 11"/>
            <p:cNvSpPr>
              <a:spLocks/>
            </p:cNvSpPr>
            <p:nvPr/>
          </p:nvSpPr>
          <p:spPr bwMode="auto">
            <a:xfrm>
              <a:off x="1818" y="2103"/>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 name="Freeform 12"/>
            <p:cNvSpPr>
              <a:spLocks/>
            </p:cNvSpPr>
            <p:nvPr/>
          </p:nvSpPr>
          <p:spPr bwMode="auto">
            <a:xfrm>
              <a:off x="1770" y="2055"/>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 name="Freeform 13"/>
            <p:cNvSpPr>
              <a:spLocks/>
            </p:cNvSpPr>
            <p:nvPr/>
          </p:nvSpPr>
          <p:spPr bwMode="auto">
            <a:xfrm>
              <a:off x="1770" y="2055"/>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w="9525" cap="rnd">
              <a:solidFill>
                <a:srgbClr val="000000"/>
              </a:solidFill>
              <a:round/>
              <a:headEnd/>
              <a:tailEnd/>
            </a:ln>
          </p:spPr>
          <p:txBody>
            <a:bodyPr/>
            <a:lstStyle/>
            <a:p>
              <a:endParaRPr lang="de-DE"/>
            </a:p>
          </p:txBody>
        </p:sp>
        <p:sp>
          <p:nvSpPr>
            <p:cNvPr id="11" name="Freeform 14"/>
            <p:cNvSpPr>
              <a:spLocks/>
            </p:cNvSpPr>
            <p:nvPr/>
          </p:nvSpPr>
          <p:spPr bwMode="auto">
            <a:xfrm>
              <a:off x="1830" y="2493"/>
              <a:ext cx="72" cy="12"/>
            </a:xfrm>
            <a:custGeom>
              <a:avLst/>
              <a:gdLst>
                <a:gd name="T0" fmla="*/ 0 w 12"/>
                <a:gd name="T1" fmla="*/ 0 h 2"/>
                <a:gd name="T2" fmla="*/ 2147483646 w 12"/>
                <a:gd name="T3" fmla="*/ 2147483646 h 2"/>
                <a:gd name="T4" fmla="*/ 2147483646 w 12"/>
                <a:gd name="T5" fmla="*/ 2147483646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0" y="0"/>
                  </a:moveTo>
                  <a:cubicBezTo>
                    <a:pt x="3" y="1"/>
                    <a:pt x="6" y="2"/>
                    <a:pt x="10" y="2"/>
                  </a:cubicBezTo>
                  <a:cubicBezTo>
                    <a:pt x="11" y="2"/>
                    <a:pt x="11" y="2"/>
                    <a:pt x="12" y="2"/>
                  </a:cubicBezTo>
                </a:path>
              </a:pathLst>
            </a:custGeom>
            <a:solidFill>
              <a:srgbClr val="CCCCFF"/>
            </a:solidFill>
            <a:ln w="9525" cap="rnd">
              <a:solidFill>
                <a:srgbClr val="000000"/>
              </a:solidFill>
              <a:round/>
              <a:headEnd/>
              <a:tailEnd/>
            </a:ln>
          </p:spPr>
          <p:txBody>
            <a:bodyPr/>
            <a:lstStyle/>
            <a:p>
              <a:endParaRPr lang="de-DE"/>
            </a:p>
          </p:txBody>
        </p:sp>
        <p:sp>
          <p:nvSpPr>
            <p:cNvPr id="12" name="Freeform 15"/>
            <p:cNvSpPr>
              <a:spLocks/>
            </p:cNvSpPr>
            <p:nvPr/>
          </p:nvSpPr>
          <p:spPr bwMode="auto">
            <a:xfrm>
              <a:off x="1932" y="2655"/>
              <a:ext cx="30" cy="6"/>
            </a:xfrm>
            <a:custGeom>
              <a:avLst/>
              <a:gdLst>
                <a:gd name="T0" fmla="*/ 0 w 5"/>
                <a:gd name="T1" fmla="*/ 2147483646 h 1"/>
                <a:gd name="T2" fmla="*/ 2147483646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1"/>
                  </a:moveTo>
                  <a:cubicBezTo>
                    <a:pt x="2" y="0"/>
                    <a:pt x="3" y="0"/>
                    <a:pt x="5" y="0"/>
                  </a:cubicBezTo>
                </a:path>
              </a:pathLst>
            </a:custGeom>
            <a:solidFill>
              <a:srgbClr val="CCCCFF"/>
            </a:solidFill>
            <a:ln w="9525" cap="rnd">
              <a:solidFill>
                <a:srgbClr val="000000"/>
              </a:solidFill>
              <a:round/>
              <a:headEnd/>
              <a:tailEnd/>
            </a:ln>
          </p:spPr>
          <p:txBody>
            <a:bodyPr/>
            <a:lstStyle/>
            <a:p>
              <a:endParaRPr lang="de-DE"/>
            </a:p>
          </p:txBody>
        </p:sp>
        <p:sp>
          <p:nvSpPr>
            <p:cNvPr id="13" name="Freeform 16"/>
            <p:cNvSpPr>
              <a:spLocks/>
            </p:cNvSpPr>
            <p:nvPr/>
          </p:nvSpPr>
          <p:spPr bwMode="auto">
            <a:xfrm>
              <a:off x="2208" y="2697"/>
              <a:ext cx="18" cy="30"/>
            </a:xfrm>
            <a:custGeom>
              <a:avLst/>
              <a:gdLst>
                <a:gd name="T0" fmla="*/ 0 w 3"/>
                <a:gd name="T1" fmla="*/ 0 h 5"/>
                <a:gd name="T2" fmla="*/ 2147483646 w 3"/>
                <a:gd name="T3" fmla="*/ 2147483646 h 5"/>
                <a:gd name="T4" fmla="*/ 0 60000 65536"/>
                <a:gd name="T5" fmla="*/ 0 60000 65536"/>
                <a:gd name="T6" fmla="*/ 0 w 3"/>
                <a:gd name="T7" fmla="*/ 0 h 5"/>
                <a:gd name="T8" fmla="*/ 3 w 3"/>
                <a:gd name="T9" fmla="*/ 5 h 5"/>
              </a:gdLst>
              <a:ahLst/>
              <a:cxnLst>
                <a:cxn ang="T4">
                  <a:pos x="T0" y="T1"/>
                </a:cxn>
                <a:cxn ang="T5">
                  <a:pos x="T2" y="T3"/>
                </a:cxn>
              </a:cxnLst>
              <a:rect l="T6" t="T7" r="T8" b="T9"/>
              <a:pathLst>
                <a:path w="3" h="5">
                  <a:moveTo>
                    <a:pt x="0" y="0"/>
                  </a:moveTo>
                  <a:cubicBezTo>
                    <a:pt x="1" y="1"/>
                    <a:pt x="2" y="3"/>
                    <a:pt x="3" y="5"/>
                  </a:cubicBezTo>
                </a:path>
              </a:pathLst>
            </a:custGeom>
            <a:solidFill>
              <a:srgbClr val="CCCCFF"/>
            </a:solidFill>
            <a:ln w="9525" cap="rnd">
              <a:solidFill>
                <a:srgbClr val="000000"/>
              </a:solidFill>
              <a:round/>
              <a:headEnd/>
              <a:tailEnd/>
            </a:ln>
          </p:spPr>
          <p:txBody>
            <a:bodyPr/>
            <a:lstStyle/>
            <a:p>
              <a:endParaRPr lang="de-DE"/>
            </a:p>
          </p:txBody>
        </p:sp>
        <p:sp>
          <p:nvSpPr>
            <p:cNvPr id="14" name="Freeform 17"/>
            <p:cNvSpPr>
              <a:spLocks/>
            </p:cNvSpPr>
            <p:nvPr/>
          </p:nvSpPr>
          <p:spPr bwMode="auto">
            <a:xfrm>
              <a:off x="2562" y="2649"/>
              <a:ext cx="6" cy="36"/>
            </a:xfrm>
            <a:custGeom>
              <a:avLst/>
              <a:gdLst>
                <a:gd name="T0" fmla="*/ 0 w 1"/>
                <a:gd name="T1" fmla="*/ 2147483646 h 6"/>
                <a:gd name="T2" fmla="*/ 2147483646 w 1"/>
                <a:gd name="T3" fmla="*/ 0 h 6"/>
                <a:gd name="T4" fmla="*/ 0 60000 65536"/>
                <a:gd name="T5" fmla="*/ 0 60000 65536"/>
                <a:gd name="T6" fmla="*/ 0 w 1"/>
                <a:gd name="T7" fmla="*/ 0 h 6"/>
                <a:gd name="T8" fmla="*/ 1 w 1"/>
                <a:gd name="T9" fmla="*/ 6 h 6"/>
              </a:gdLst>
              <a:ahLst/>
              <a:cxnLst>
                <a:cxn ang="T4">
                  <a:pos x="T0" y="T1"/>
                </a:cxn>
                <a:cxn ang="T5">
                  <a:pos x="T2" y="T3"/>
                </a:cxn>
              </a:cxnLst>
              <a:rect l="T6" t="T7" r="T8" b="T9"/>
              <a:pathLst>
                <a:path w="1" h="6">
                  <a:moveTo>
                    <a:pt x="0" y="6"/>
                  </a:moveTo>
                  <a:cubicBezTo>
                    <a:pt x="0" y="4"/>
                    <a:pt x="1" y="2"/>
                    <a:pt x="1" y="0"/>
                  </a:cubicBezTo>
                </a:path>
              </a:pathLst>
            </a:custGeom>
            <a:solidFill>
              <a:srgbClr val="CCCCFF"/>
            </a:solidFill>
            <a:ln w="9525" cap="rnd">
              <a:solidFill>
                <a:srgbClr val="000000"/>
              </a:solidFill>
              <a:round/>
              <a:headEnd/>
              <a:tailEnd/>
            </a:ln>
          </p:spPr>
          <p:txBody>
            <a:bodyPr/>
            <a:lstStyle/>
            <a:p>
              <a:endParaRPr lang="de-DE"/>
            </a:p>
          </p:txBody>
        </p:sp>
        <p:sp>
          <p:nvSpPr>
            <p:cNvPr id="15" name="Freeform 18"/>
            <p:cNvSpPr>
              <a:spLocks/>
            </p:cNvSpPr>
            <p:nvPr/>
          </p:nvSpPr>
          <p:spPr bwMode="auto">
            <a:xfrm>
              <a:off x="2718" y="2451"/>
              <a:ext cx="90" cy="120"/>
            </a:xfrm>
            <a:custGeom>
              <a:avLst/>
              <a:gdLst>
                <a:gd name="T0" fmla="*/ 2147483646 w 15"/>
                <a:gd name="T1" fmla="*/ 2147483646 h 20"/>
                <a:gd name="T2" fmla="*/ 2147483646 w 15"/>
                <a:gd name="T3" fmla="*/ 2147483646 h 20"/>
                <a:gd name="T4" fmla="*/ 0 w 15"/>
                <a:gd name="T5" fmla="*/ 0 h 20"/>
                <a:gd name="T6" fmla="*/ 0 60000 65536"/>
                <a:gd name="T7" fmla="*/ 0 60000 65536"/>
                <a:gd name="T8" fmla="*/ 0 60000 65536"/>
                <a:gd name="T9" fmla="*/ 0 w 15"/>
                <a:gd name="T10" fmla="*/ 0 h 20"/>
                <a:gd name="T11" fmla="*/ 15 w 15"/>
                <a:gd name="T12" fmla="*/ 20 h 20"/>
              </a:gdLst>
              <a:ahLst/>
              <a:cxnLst>
                <a:cxn ang="T6">
                  <a:pos x="T0" y="T1"/>
                </a:cxn>
                <a:cxn ang="T7">
                  <a:pos x="T2" y="T3"/>
                </a:cxn>
                <a:cxn ang="T8">
                  <a:pos x="T4" y="T5"/>
                </a:cxn>
              </a:cxnLst>
              <a:rect l="T9" t="T10" r="T11" b="T12"/>
              <a:pathLst>
                <a:path w="15" h="20">
                  <a:moveTo>
                    <a:pt x="15" y="20"/>
                  </a:moveTo>
                  <a:cubicBezTo>
                    <a:pt x="15" y="20"/>
                    <a:pt x="15" y="20"/>
                    <a:pt x="15" y="20"/>
                  </a:cubicBezTo>
                  <a:cubicBezTo>
                    <a:pt x="15" y="11"/>
                    <a:pt x="9" y="3"/>
                    <a:pt x="0" y="0"/>
                  </a:cubicBezTo>
                </a:path>
              </a:pathLst>
            </a:custGeom>
            <a:solidFill>
              <a:srgbClr val="CCCCFF"/>
            </a:solidFill>
            <a:ln w="9525" cap="rnd">
              <a:solidFill>
                <a:srgbClr val="000000"/>
              </a:solidFill>
              <a:round/>
              <a:headEnd/>
              <a:tailEnd/>
            </a:ln>
          </p:spPr>
          <p:txBody>
            <a:bodyPr/>
            <a:lstStyle/>
            <a:p>
              <a:endParaRPr lang="de-DE"/>
            </a:p>
          </p:txBody>
        </p:sp>
        <p:sp>
          <p:nvSpPr>
            <p:cNvPr id="16" name="Freeform 19"/>
            <p:cNvSpPr>
              <a:spLocks/>
            </p:cNvSpPr>
            <p:nvPr/>
          </p:nvSpPr>
          <p:spPr bwMode="auto">
            <a:xfrm>
              <a:off x="2886" y="2319"/>
              <a:ext cx="42" cy="42"/>
            </a:xfrm>
            <a:custGeom>
              <a:avLst/>
              <a:gdLst>
                <a:gd name="T0" fmla="*/ 0 w 7"/>
                <a:gd name="T1" fmla="*/ 2147483646 h 7"/>
                <a:gd name="T2" fmla="*/ 2147483646 w 7"/>
                <a:gd name="T3" fmla="*/ 0 h 7"/>
                <a:gd name="T4" fmla="*/ 0 60000 65536"/>
                <a:gd name="T5" fmla="*/ 0 60000 65536"/>
                <a:gd name="T6" fmla="*/ 0 w 7"/>
                <a:gd name="T7" fmla="*/ 0 h 7"/>
                <a:gd name="T8" fmla="*/ 7 w 7"/>
                <a:gd name="T9" fmla="*/ 7 h 7"/>
              </a:gdLst>
              <a:ahLst/>
              <a:cxnLst>
                <a:cxn ang="T4">
                  <a:pos x="T0" y="T1"/>
                </a:cxn>
                <a:cxn ang="T5">
                  <a:pos x="T2" y="T3"/>
                </a:cxn>
              </a:cxnLst>
              <a:rect l="T6" t="T7" r="T8" b="T9"/>
              <a:pathLst>
                <a:path w="7" h="7">
                  <a:moveTo>
                    <a:pt x="0" y="7"/>
                  </a:moveTo>
                  <a:cubicBezTo>
                    <a:pt x="3" y="5"/>
                    <a:pt x="5" y="3"/>
                    <a:pt x="7" y="0"/>
                  </a:cubicBezTo>
                </a:path>
              </a:pathLst>
            </a:custGeom>
            <a:solidFill>
              <a:srgbClr val="CCCCFF"/>
            </a:solidFill>
            <a:ln w="9525" cap="rnd">
              <a:solidFill>
                <a:srgbClr val="000000"/>
              </a:solidFill>
              <a:round/>
              <a:headEnd/>
              <a:tailEnd/>
            </a:ln>
          </p:spPr>
          <p:txBody>
            <a:bodyPr/>
            <a:lstStyle/>
            <a:p>
              <a:endParaRPr lang="de-DE"/>
            </a:p>
          </p:txBody>
        </p:sp>
        <p:sp>
          <p:nvSpPr>
            <p:cNvPr id="17" name="Freeform 20"/>
            <p:cNvSpPr>
              <a:spLocks/>
            </p:cNvSpPr>
            <p:nvPr/>
          </p:nvSpPr>
          <p:spPr bwMode="auto">
            <a:xfrm>
              <a:off x="2832" y="2145"/>
              <a:ext cx="1" cy="24"/>
            </a:xfrm>
            <a:custGeom>
              <a:avLst/>
              <a:gdLst>
                <a:gd name="T0" fmla="*/ 0 w 1"/>
                <a:gd name="T1" fmla="*/ 2147483646 h 4"/>
                <a:gd name="T2" fmla="*/ 0 w 1"/>
                <a:gd name="T3" fmla="*/ 2147483646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cubicBezTo>
                    <a:pt x="0" y="4"/>
                    <a:pt x="0" y="4"/>
                    <a:pt x="0" y="4"/>
                  </a:cubicBezTo>
                  <a:cubicBezTo>
                    <a:pt x="0" y="3"/>
                    <a:pt x="0" y="2"/>
                    <a:pt x="0" y="0"/>
                  </a:cubicBezTo>
                </a:path>
              </a:pathLst>
            </a:custGeom>
            <a:solidFill>
              <a:srgbClr val="CCCCFF"/>
            </a:solidFill>
            <a:ln w="9525" cap="rnd">
              <a:solidFill>
                <a:srgbClr val="000000"/>
              </a:solidFill>
              <a:round/>
              <a:headEnd/>
              <a:tailEnd/>
            </a:ln>
          </p:spPr>
          <p:txBody>
            <a:bodyPr/>
            <a:lstStyle/>
            <a:p>
              <a:endParaRPr lang="de-DE"/>
            </a:p>
          </p:txBody>
        </p:sp>
        <p:sp>
          <p:nvSpPr>
            <p:cNvPr id="18" name="Freeform 21"/>
            <p:cNvSpPr>
              <a:spLocks/>
            </p:cNvSpPr>
            <p:nvPr/>
          </p:nvSpPr>
          <p:spPr bwMode="auto">
            <a:xfrm>
              <a:off x="2574" y="2097"/>
              <a:ext cx="24" cy="24"/>
            </a:xfrm>
            <a:custGeom>
              <a:avLst/>
              <a:gdLst>
                <a:gd name="T0" fmla="*/ 2147483646 w 4"/>
                <a:gd name="T1" fmla="*/ 0 h 4"/>
                <a:gd name="T2" fmla="*/ 0 w 4"/>
                <a:gd name="T3" fmla="*/ 2147483646 h 4"/>
                <a:gd name="T4" fmla="*/ 0 60000 65536"/>
                <a:gd name="T5" fmla="*/ 0 60000 65536"/>
                <a:gd name="T6" fmla="*/ 0 w 4"/>
                <a:gd name="T7" fmla="*/ 0 h 4"/>
                <a:gd name="T8" fmla="*/ 4 w 4"/>
                <a:gd name="T9" fmla="*/ 4 h 4"/>
              </a:gdLst>
              <a:ahLst/>
              <a:cxnLst>
                <a:cxn ang="T4">
                  <a:pos x="T0" y="T1"/>
                </a:cxn>
                <a:cxn ang="T5">
                  <a:pos x="T2" y="T3"/>
                </a:cxn>
              </a:cxnLst>
              <a:rect l="T6" t="T7" r="T8" b="T9"/>
              <a:pathLst>
                <a:path w="4" h="4">
                  <a:moveTo>
                    <a:pt x="4" y="0"/>
                  </a:moveTo>
                  <a:cubicBezTo>
                    <a:pt x="2" y="1"/>
                    <a:pt x="1" y="3"/>
                    <a:pt x="0" y="4"/>
                  </a:cubicBezTo>
                </a:path>
              </a:pathLst>
            </a:custGeom>
            <a:solidFill>
              <a:srgbClr val="CCCCFF"/>
            </a:solidFill>
            <a:ln w="9525" cap="rnd">
              <a:solidFill>
                <a:srgbClr val="000000"/>
              </a:solidFill>
              <a:round/>
              <a:headEnd/>
              <a:tailEnd/>
            </a:ln>
          </p:spPr>
          <p:txBody>
            <a:bodyPr/>
            <a:lstStyle/>
            <a:p>
              <a:endParaRPr lang="de-DE"/>
            </a:p>
          </p:txBody>
        </p:sp>
        <p:sp>
          <p:nvSpPr>
            <p:cNvPr id="19" name="Freeform 22"/>
            <p:cNvSpPr>
              <a:spLocks/>
            </p:cNvSpPr>
            <p:nvPr/>
          </p:nvSpPr>
          <p:spPr bwMode="auto">
            <a:xfrm>
              <a:off x="2382" y="2109"/>
              <a:ext cx="12" cy="24"/>
            </a:xfrm>
            <a:custGeom>
              <a:avLst/>
              <a:gdLst>
                <a:gd name="T0" fmla="*/ 2147483646 w 2"/>
                <a:gd name="T1" fmla="*/ 0 h 4"/>
                <a:gd name="T2" fmla="*/ 0 w 2"/>
                <a:gd name="T3" fmla="*/ 2147483646 h 4"/>
                <a:gd name="T4" fmla="*/ 0 60000 65536"/>
                <a:gd name="T5" fmla="*/ 0 60000 65536"/>
                <a:gd name="T6" fmla="*/ 0 w 2"/>
                <a:gd name="T7" fmla="*/ 0 h 4"/>
                <a:gd name="T8" fmla="*/ 2 w 2"/>
                <a:gd name="T9" fmla="*/ 4 h 4"/>
              </a:gdLst>
              <a:ahLst/>
              <a:cxnLst>
                <a:cxn ang="T4">
                  <a:pos x="T0" y="T1"/>
                </a:cxn>
                <a:cxn ang="T5">
                  <a:pos x="T2" y="T3"/>
                </a:cxn>
              </a:cxnLst>
              <a:rect l="T6" t="T7" r="T8" b="T9"/>
              <a:pathLst>
                <a:path w="2" h="4">
                  <a:moveTo>
                    <a:pt x="2" y="0"/>
                  </a:moveTo>
                  <a:cubicBezTo>
                    <a:pt x="1" y="2"/>
                    <a:pt x="0" y="3"/>
                    <a:pt x="0" y="4"/>
                  </a:cubicBezTo>
                </a:path>
              </a:pathLst>
            </a:custGeom>
            <a:solidFill>
              <a:srgbClr val="CCCCFF"/>
            </a:solidFill>
            <a:ln w="9525" cap="rnd">
              <a:solidFill>
                <a:srgbClr val="000000"/>
              </a:solidFill>
              <a:round/>
              <a:headEnd/>
              <a:tailEnd/>
            </a:ln>
          </p:spPr>
          <p:txBody>
            <a:bodyPr/>
            <a:lstStyle/>
            <a:p>
              <a:endParaRPr lang="de-DE"/>
            </a:p>
          </p:txBody>
        </p:sp>
        <p:sp>
          <p:nvSpPr>
            <p:cNvPr id="20" name="Freeform 23"/>
            <p:cNvSpPr>
              <a:spLocks/>
            </p:cNvSpPr>
            <p:nvPr/>
          </p:nvSpPr>
          <p:spPr bwMode="auto">
            <a:xfrm>
              <a:off x="2160" y="2145"/>
              <a:ext cx="36" cy="24"/>
            </a:xfrm>
            <a:custGeom>
              <a:avLst/>
              <a:gdLst>
                <a:gd name="T0" fmla="*/ 2147483646 w 6"/>
                <a:gd name="T1" fmla="*/ 2147483646 h 4"/>
                <a:gd name="T2" fmla="*/ 0 w 6"/>
                <a:gd name="T3" fmla="*/ 0 h 4"/>
                <a:gd name="T4" fmla="*/ 0 60000 65536"/>
                <a:gd name="T5" fmla="*/ 0 60000 65536"/>
                <a:gd name="T6" fmla="*/ 0 w 6"/>
                <a:gd name="T7" fmla="*/ 0 h 4"/>
                <a:gd name="T8" fmla="*/ 6 w 6"/>
                <a:gd name="T9" fmla="*/ 4 h 4"/>
              </a:gdLst>
              <a:ahLst/>
              <a:cxnLst>
                <a:cxn ang="T4">
                  <a:pos x="T0" y="T1"/>
                </a:cxn>
                <a:cxn ang="T5">
                  <a:pos x="T2" y="T3"/>
                </a:cxn>
              </a:cxnLst>
              <a:rect l="T6" t="T7" r="T8" b="T9"/>
              <a:pathLst>
                <a:path w="6" h="4">
                  <a:moveTo>
                    <a:pt x="6" y="4"/>
                  </a:moveTo>
                  <a:cubicBezTo>
                    <a:pt x="4" y="2"/>
                    <a:pt x="2" y="1"/>
                    <a:pt x="0" y="0"/>
                  </a:cubicBezTo>
                </a:path>
              </a:pathLst>
            </a:custGeom>
            <a:solidFill>
              <a:srgbClr val="CCCCFF"/>
            </a:solidFill>
            <a:ln w="9525" cap="rnd">
              <a:solidFill>
                <a:srgbClr val="000000"/>
              </a:solidFill>
              <a:round/>
              <a:headEnd/>
              <a:tailEnd/>
            </a:ln>
          </p:spPr>
          <p:txBody>
            <a:bodyPr/>
            <a:lstStyle/>
            <a:p>
              <a:endParaRPr lang="de-DE"/>
            </a:p>
          </p:txBody>
        </p:sp>
        <p:sp>
          <p:nvSpPr>
            <p:cNvPr id="21" name="Freeform 24"/>
            <p:cNvSpPr>
              <a:spLocks/>
            </p:cNvSpPr>
            <p:nvPr/>
          </p:nvSpPr>
          <p:spPr bwMode="auto">
            <a:xfrm>
              <a:off x="1878" y="2301"/>
              <a:ext cx="6" cy="24"/>
            </a:xfrm>
            <a:custGeom>
              <a:avLst/>
              <a:gdLst>
                <a:gd name="T0" fmla="*/ 0 w 1"/>
                <a:gd name="T1" fmla="*/ 0 h 4"/>
                <a:gd name="T2" fmla="*/ 2147483646 w 1"/>
                <a:gd name="T3" fmla="*/ 2147483646 h 4"/>
                <a:gd name="T4" fmla="*/ 0 60000 65536"/>
                <a:gd name="T5" fmla="*/ 0 60000 65536"/>
                <a:gd name="T6" fmla="*/ 0 w 1"/>
                <a:gd name="T7" fmla="*/ 0 h 4"/>
                <a:gd name="T8" fmla="*/ 1 w 1"/>
                <a:gd name="T9" fmla="*/ 4 h 4"/>
              </a:gdLst>
              <a:ahLst/>
              <a:cxnLst>
                <a:cxn ang="T4">
                  <a:pos x="T0" y="T1"/>
                </a:cxn>
                <a:cxn ang="T5">
                  <a:pos x="T2" y="T3"/>
                </a:cxn>
              </a:cxnLst>
              <a:rect l="T6" t="T7" r="T8" b="T9"/>
              <a:pathLst>
                <a:path w="1" h="4">
                  <a:moveTo>
                    <a:pt x="0" y="0"/>
                  </a:moveTo>
                  <a:cubicBezTo>
                    <a:pt x="0" y="1"/>
                    <a:pt x="0" y="3"/>
                    <a:pt x="1" y="4"/>
                  </a:cubicBezTo>
                </a:path>
              </a:pathLst>
            </a:custGeom>
            <a:solidFill>
              <a:srgbClr val="CCCCFF"/>
            </a:solidFill>
            <a:ln w="9525" cap="rnd">
              <a:solidFill>
                <a:srgbClr val="000000"/>
              </a:solidFill>
              <a:round/>
              <a:headEnd/>
              <a:tailEnd/>
            </a:ln>
          </p:spPr>
          <p:txBody>
            <a:bodyPr/>
            <a:lstStyle/>
            <a:p>
              <a:endParaRPr lang="de-DE"/>
            </a:p>
          </p:txBody>
        </p:sp>
      </p:grpSp>
      <p:sp>
        <p:nvSpPr>
          <p:cNvPr id="22" name="Rectangle 25"/>
          <p:cNvSpPr>
            <a:spLocks noChangeArrowheads="1"/>
          </p:cNvSpPr>
          <p:nvPr/>
        </p:nvSpPr>
        <p:spPr bwMode="auto">
          <a:xfrm>
            <a:off x="4565650" y="3382963"/>
            <a:ext cx="1000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endParaRPr lang="de-DE" altLang="de-DE">
              <a:latin typeface="Arial" pitchFamily="34" charset="0"/>
            </a:endParaRPr>
          </a:p>
        </p:txBody>
      </p:sp>
      <p:sp>
        <p:nvSpPr>
          <p:cNvPr id="23" name="Rectangle 26"/>
          <p:cNvSpPr>
            <a:spLocks noChangeArrowheads="1"/>
          </p:cNvSpPr>
          <p:nvPr/>
        </p:nvSpPr>
        <p:spPr bwMode="auto">
          <a:xfrm>
            <a:off x="4410075" y="3478213"/>
            <a:ext cx="655638"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en-US" altLang="de-DE" sz="1400" b="1">
                <a:solidFill>
                  <a:srgbClr val="000000"/>
                </a:solidFill>
                <a:latin typeface="Arial" pitchFamily="34" charset="0"/>
              </a:rPr>
              <a:t>Internet</a:t>
            </a:r>
            <a:endParaRPr lang="en-US" altLang="de-DE" b="1">
              <a:latin typeface="Arial" pitchFamily="34" charset="0"/>
            </a:endParaRPr>
          </a:p>
        </p:txBody>
      </p:sp>
      <p:sp>
        <p:nvSpPr>
          <p:cNvPr id="24" name="Rectangle 34"/>
          <p:cNvSpPr>
            <a:spLocks noChangeArrowheads="1"/>
          </p:cNvSpPr>
          <p:nvPr/>
        </p:nvSpPr>
        <p:spPr bwMode="auto">
          <a:xfrm>
            <a:off x="3216275" y="3240088"/>
            <a:ext cx="4635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en-US" altLang="de-DE" sz="1400">
                <a:solidFill>
                  <a:srgbClr val="65653C"/>
                </a:solidFill>
                <a:latin typeface="Arial" pitchFamily="34" charset="0"/>
              </a:rPr>
              <a:t>HTTP</a:t>
            </a:r>
            <a:endParaRPr lang="en-US" altLang="de-DE" sz="2000" b="1">
              <a:solidFill>
                <a:srgbClr val="65653C"/>
              </a:solidFill>
              <a:latin typeface="Arial" pitchFamily="34" charset="0"/>
            </a:endParaRPr>
          </a:p>
        </p:txBody>
      </p:sp>
      <p:sp>
        <p:nvSpPr>
          <p:cNvPr id="25" name="Text Box 37"/>
          <p:cNvSpPr txBox="1">
            <a:spLocks noChangeArrowheads="1"/>
          </p:cNvSpPr>
          <p:nvPr/>
        </p:nvSpPr>
        <p:spPr bwMode="auto">
          <a:xfrm>
            <a:off x="6356633" y="2682875"/>
            <a:ext cx="11036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a:lnSpc>
                <a:spcPct val="100000"/>
              </a:lnSpc>
              <a:spcBef>
                <a:spcPct val="0"/>
              </a:spcBef>
              <a:spcAft>
                <a:spcPct val="0"/>
              </a:spcAft>
              <a:buClrTx/>
              <a:buSzTx/>
              <a:buFontTx/>
              <a:buNone/>
            </a:pPr>
            <a:r>
              <a:rPr lang="de-DE" altLang="de-DE" sz="1200" b="1" dirty="0" smtClean="0">
                <a:latin typeface="Arial" pitchFamily="34" charset="0"/>
              </a:rPr>
              <a:t>HTTP Server</a:t>
            </a:r>
            <a:endParaRPr lang="de-DE" altLang="de-DE" sz="1200" b="1" dirty="0">
              <a:latin typeface="Arial" pitchFamily="34" charset="0"/>
            </a:endParaRPr>
          </a:p>
        </p:txBody>
      </p:sp>
      <p:sp>
        <p:nvSpPr>
          <p:cNvPr id="26" name="Line 38"/>
          <p:cNvSpPr>
            <a:spLocks noChangeShapeType="1"/>
          </p:cNvSpPr>
          <p:nvPr/>
        </p:nvSpPr>
        <p:spPr bwMode="auto">
          <a:xfrm rot="10800000">
            <a:off x="5726113" y="3565525"/>
            <a:ext cx="1436687"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7" name="Rectangle 39"/>
          <p:cNvSpPr>
            <a:spLocks noChangeArrowheads="1"/>
          </p:cNvSpPr>
          <p:nvPr/>
        </p:nvSpPr>
        <p:spPr bwMode="auto">
          <a:xfrm>
            <a:off x="5867400" y="3182938"/>
            <a:ext cx="463550" cy="169862"/>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en-US" altLang="de-DE" sz="1400">
                <a:solidFill>
                  <a:srgbClr val="65653C"/>
                </a:solidFill>
                <a:latin typeface="Arial" pitchFamily="34" charset="0"/>
              </a:rPr>
              <a:t>HTTP</a:t>
            </a:r>
            <a:endParaRPr lang="en-US" altLang="de-DE" sz="2000" b="1">
              <a:solidFill>
                <a:srgbClr val="65653C"/>
              </a:solidFill>
              <a:latin typeface="Arial" pitchFamily="34" charset="0"/>
            </a:endParaRPr>
          </a:p>
        </p:txBody>
      </p:sp>
      <p:sp>
        <p:nvSpPr>
          <p:cNvPr id="28" name="Rectangle 42"/>
          <p:cNvSpPr>
            <a:spLocks noChangeArrowheads="1"/>
          </p:cNvSpPr>
          <p:nvPr/>
        </p:nvSpPr>
        <p:spPr bwMode="auto">
          <a:xfrm>
            <a:off x="7596188" y="3983038"/>
            <a:ext cx="862012" cy="147637"/>
          </a:xfrm>
          <a:prstGeom prst="rect">
            <a:avLst/>
          </a:prstGeom>
          <a:noFill/>
          <a:ln>
            <a:noFill/>
          </a:ln>
          <a:extLst/>
        </p:spPr>
        <p:txBody>
          <a:bodyPr wrap="none" lIns="0" tIns="0" rIns="0" bIns="0">
            <a:spAutoFit/>
          </a:bodyPr>
          <a:lstStyle/>
          <a:p>
            <a:pPr defTabSz="762000">
              <a:lnSpc>
                <a:spcPct val="80000"/>
              </a:lnSpc>
              <a:spcBef>
                <a:spcPct val="50000"/>
              </a:spcBef>
              <a:defRPr/>
            </a:pPr>
            <a:r>
              <a:rPr lang="en-GB" sz="1200" dirty="0">
                <a:solidFill>
                  <a:schemeClr val="accent6">
                    <a:lumMod val="50000"/>
                  </a:schemeClr>
                </a:solidFill>
              </a:rPr>
              <a:t>CGI protocol</a:t>
            </a:r>
            <a:endParaRPr lang="en-GB" b="1" dirty="0">
              <a:solidFill>
                <a:schemeClr val="accent6">
                  <a:lumMod val="50000"/>
                </a:schemeClr>
              </a:solidFill>
            </a:endParaRPr>
          </a:p>
        </p:txBody>
      </p:sp>
      <p:sp>
        <p:nvSpPr>
          <p:cNvPr id="29" name="AutoShape 43"/>
          <p:cNvSpPr>
            <a:spLocks noChangeArrowheads="1"/>
          </p:cNvSpPr>
          <p:nvPr/>
        </p:nvSpPr>
        <p:spPr bwMode="auto">
          <a:xfrm>
            <a:off x="8272463" y="3178175"/>
            <a:ext cx="196850" cy="442913"/>
          </a:xfrm>
          <a:prstGeom prst="can">
            <a:avLst>
              <a:gd name="adj" fmla="val 28042"/>
            </a:avLst>
          </a:prstGeom>
          <a:solidFill>
            <a:schemeClr val="accent1"/>
          </a:solidFill>
          <a:ln w="12700">
            <a:solidFill>
              <a:schemeClr val="accent2"/>
            </a:solidFill>
            <a:round/>
            <a:headEnd type="none" w="sm" len="sm"/>
            <a:tailEnd type="none" w="sm" len="sm"/>
          </a:ln>
        </p:spPr>
        <p:txBody>
          <a:bodyPr wrap="none" tIns="82800" anchor="ctr">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endParaRPr lang="de-DE" altLang="de-DE">
              <a:latin typeface="Arial" pitchFamily="34" charset="0"/>
            </a:endParaRPr>
          </a:p>
        </p:txBody>
      </p:sp>
      <p:sp>
        <p:nvSpPr>
          <p:cNvPr id="30" name="Line 44"/>
          <p:cNvSpPr>
            <a:spLocks noChangeShapeType="1"/>
          </p:cNvSpPr>
          <p:nvPr/>
        </p:nvSpPr>
        <p:spPr bwMode="auto">
          <a:xfrm flipV="1">
            <a:off x="7667625" y="3492500"/>
            <a:ext cx="611188" cy="4763"/>
          </a:xfrm>
          <a:prstGeom prst="line">
            <a:avLst/>
          </a:prstGeom>
          <a:noFill/>
          <a:ln w="127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tIns="82800">
            <a:spAutoFit/>
          </a:bodyPr>
          <a:lstStyle/>
          <a:p>
            <a:endParaRPr lang="de-DE"/>
          </a:p>
        </p:txBody>
      </p:sp>
      <p:sp>
        <p:nvSpPr>
          <p:cNvPr id="31" name="Text Box 45"/>
          <p:cNvSpPr txBox="1">
            <a:spLocks noChangeArrowheads="1"/>
          </p:cNvSpPr>
          <p:nvPr/>
        </p:nvSpPr>
        <p:spPr bwMode="auto">
          <a:xfrm>
            <a:off x="8531225" y="2828925"/>
            <a:ext cx="1592263" cy="615950"/>
          </a:xfrm>
          <a:prstGeom prst="rect">
            <a:avLst/>
          </a:prstGeom>
          <a:noFill/>
          <a:ln>
            <a:noFill/>
          </a:ln>
          <a:extLst/>
        </p:spPr>
        <p:txBody>
          <a:bodyPr>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defRPr/>
            </a:pPr>
            <a:r>
              <a:rPr lang="de-DE" sz="1200" dirty="0" err="1" smtClean="0">
                <a:solidFill>
                  <a:schemeClr val="accent1">
                    <a:lumMod val="75000"/>
                  </a:schemeClr>
                </a:solidFill>
              </a:rPr>
              <a:t>Document</a:t>
            </a:r>
            <a:r>
              <a:rPr lang="de-DE" sz="1200" dirty="0" smtClean="0">
                <a:solidFill>
                  <a:schemeClr val="accent1">
                    <a:lumMod val="75000"/>
                  </a:schemeClr>
                </a:solidFill>
              </a:rPr>
              <a:t> </a:t>
            </a:r>
            <a:r>
              <a:rPr lang="de-DE" sz="1200" dirty="0" err="1" smtClean="0">
                <a:solidFill>
                  <a:schemeClr val="accent1">
                    <a:lumMod val="75000"/>
                  </a:schemeClr>
                </a:solidFill>
              </a:rPr>
              <a:t>root</a:t>
            </a:r>
            <a:r>
              <a:rPr lang="de-DE" sz="1200" dirty="0" smtClean="0">
                <a:solidFill>
                  <a:schemeClr val="accent1">
                    <a:lumMod val="75000"/>
                  </a:schemeClr>
                </a:solidFill>
              </a:rPr>
              <a:t/>
            </a:r>
            <a:br>
              <a:rPr lang="de-DE" sz="1200" dirty="0" smtClean="0">
                <a:solidFill>
                  <a:schemeClr val="accent1">
                    <a:lumMod val="75000"/>
                  </a:schemeClr>
                </a:solidFill>
              </a:rPr>
            </a:br>
            <a:r>
              <a:rPr lang="de-DE" sz="1100" dirty="0" err="1" smtClean="0">
                <a:solidFill>
                  <a:schemeClr val="accent1">
                    <a:lumMod val="75000"/>
                  </a:schemeClr>
                </a:solidFill>
              </a:rPr>
              <a:t>Static</a:t>
            </a:r>
            <a:r>
              <a:rPr lang="de-DE" sz="1100" dirty="0" smtClean="0">
                <a:solidFill>
                  <a:schemeClr val="accent1">
                    <a:lumMod val="75000"/>
                  </a:schemeClr>
                </a:solidFill>
              </a:rPr>
              <a:t> </a:t>
            </a:r>
            <a:br>
              <a:rPr lang="de-DE" sz="1100" dirty="0" smtClean="0">
                <a:solidFill>
                  <a:schemeClr val="accent1">
                    <a:lumMod val="75000"/>
                  </a:schemeClr>
                </a:solidFill>
              </a:rPr>
            </a:br>
            <a:r>
              <a:rPr lang="de-DE" sz="1100" dirty="0" err="1" smtClean="0">
                <a:solidFill>
                  <a:schemeClr val="accent1">
                    <a:lumMod val="75000"/>
                  </a:schemeClr>
                </a:solidFill>
              </a:rPr>
              <a:t>resources</a:t>
            </a:r>
            <a:endParaRPr lang="de-DE" sz="1100" dirty="0" smtClean="0">
              <a:solidFill>
                <a:schemeClr val="accent1">
                  <a:lumMod val="75000"/>
                </a:schemeClr>
              </a:solidFill>
            </a:endParaRPr>
          </a:p>
        </p:txBody>
      </p:sp>
      <p:sp>
        <p:nvSpPr>
          <p:cNvPr id="32" name="Rectangle 47"/>
          <p:cNvSpPr>
            <a:spLocks noChangeArrowheads="1"/>
          </p:cNvSpPr>
          <p:nvPr/>
        </p:nvSpPr>
        <p:spPr bwMode="auto">
          <a:xfrm>
            <a:off x="8078788" y="4459288"/>
            <a:ext cx="2325687"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de-DE" altLang="de-DE" sz="1200">
                <a:solidFill>
                  <a:srgbClr val="000000"/>
                </a:solidFill>
                <a:latin typeface="Arial" pitchFamily="34" charset="0"/>
              </a:rPr>
              <a:t>Server side programs</a:t>
            </a:r>
            <a:r>
              <a:rPr lang="de-DE" altLang="de-DE" sz="1400">
                <a:solidFill>
                  <a:srgbClr val="000000"/>
                </a:solidFill>
                <a:latin typeface="Arial" pitchFamily="34" charset="0"/>
              </a:rPr>
              <a:t/>
            </a:r>
            <a:br>
              <a:rPr lang="de-DE" altLang="de-DE" sz="1400">
                <a:solidFill>
                  <a:srgbClr val="000000"/>
                </a:solidFill>
                <a:latin typeface="Arial" pitchFamily="34" charset="0"/>
              </a:rPr>
            </a:br>
            <a:r>
              <a:rPr lang="de-DE" altLang="de-DE" sz="1100">
                <a:solidFill>
                  <a:srgbClr val="000000"/>
                </a:solidFill>
                <a:latin typeface="Arial" pitchFamily="34" charset="0"/>
              </a:rPr>
              <a:t>Dynamic Generation of resources</a:t>
            </a:r>
            <a:endParaRPr lang="en-US" altLang="de-DE" sz="1100" b="1">
              <a:latin typeface="Arial" pitchFamily="34" charset="0"/>
            </a:endParaRPr>
          </a:p>
        </p:txBody>
      </p:sp>
      <p:sp>
        <p:nvSpPr>
          <p:cNvPr id="33" name="Text Box 48"/>
          <p:cNvSpPr txBox="1">
            <a:spLocks noChangeArrowheads="1"/>
          </p:cNvSpPr>
          <p:nvPr/>
        </p:nvSpPr>
        <p:spPr bwMode="auto">
          <a:xfrm>
            <a:off x="1797050" y="2444750"/>
            <a:ext cx="120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a:lnSpc>
                <a:spcPct val="100000"/>
              </a:lnSpc>
              <a:spcBef>
                <a:spcPct val="0"/>
              </a:spcBef>
              <a:spcAft>
                <a:spcPct val="0"/>
              </a:spcAft>
              <a:buClrTx/>
              <a:buSzTx/>
              <a:buFontTx/>
              <a:buNone/>
            </a:pPr>
            <a:r>
              <a:rPr lang="de-DE" altLang="de-DE" sz="1400" b="1">
                <a:latin typeface="Arial" pitchFamily="34" charset="0"/>
              </a:rPr>
              <a:t>Client</a:t>
            </a:r>
          </a:p>
          <a:p>
            <a:pPr algn="ctr">
              <a:lnSpc>
                <a:spcPct val="100000"/>
              </a:lnSpc>
              <a:spcBef>
                <a:spcPct val="0"/>
              </a:spcBef>
              <a:spcAft>
                <a:spcPct val="0"/>
              </a:spcAft>
              <a:buClrTx/>
              <a:buSzTx/>
              <a:buFontTx/>
              <a:buNone/>
            </a:pPr>
            <a:r>
              <a:rPr lang="de-DE" altLang="de-DE" sz="1400">
                <a:latin typeface="Arial" pitchFamily="34" charset="0"/>
              </a:rPr>
              <a:t>"User Agent"</a:t>
            </a:r>
          </a:p>
        </p:txBody>
      </p:sp>
      <p:sp>
        <p:nvSpPr>
          <p:cNvPr id="34" name="Rectangle 50"/>
          <p:cNvSpPr>
            <a:spLocks noChangeArrowheads="1"/>
          </p:cNvSpPr>
          <p:nvPr/>
        </p:nvSpPr>
        <p:spPr bwMode="auto">
          <a:xfrm>
            <a:off x="5867400" y="3759200"/>
            <a:ext cx="874713" cy="271463"/>
          </a:xfrm>
          <a:prstGeom prst="rect">
            <a:avLst/>
          </a:prstGeom>
          <a:solidFill>
            <a:schemeClr val="bg1">
              <a:alpha val="80000"/>
            </a:schemeClr>
          </a:solidFill>
          <a:ln>
            <a:noFill/>
          </a:ln>
          <a:extLst/>
        </p:spPr>
        <p:txBody>
          <a:bodyPr wrap="none" lIns="0" tIns="0" rIns="0" bIns="0">
            <a:spAutoFit/>
          </a:bodyPr>
          <a:lstStyle/>
          <a:p>
            <a:pPr defTabSz="762000">
              <a:lnSpc>
                <a:spcPct val="80000"/>
              </a:lnSpc>
              <a:spcBef>
                <a:spcPct val="50000"/>
              </a:spcBef>
              <a:defRPr/>
            </a:pPr>
            <a:r>
              <a:rPr lang="en-US" sz="1100" dirty="0">
                <a:solidFill>
                  <a:schemeClr val="tx1">
                    <a:lumMod val="90000"/>
                    <a:lumOff val="10000"/>
                  </a:schemeClr>
                </a:solidFill>
              </a:rPr>
              <a:t>PNG, JPG, …</a:t>
            </a:r>
            <a:br>
              <a:rPr lang="en-US" sz="1100" dirty="0">
                <a:solidFill>
                  <a:schemeClr val="tx1">
                    <a:lumMod val="90000"/>
                    <a:lumOff val="10000"/>
                  </a:schemeClr>
                </a:solidFill>
              </a:rPr>
            </a:br>
            <a:r>
              <a:rPr lang="en-US" sz="1100" dirty="0">
                <a:solidFill>
                  <a:schemeClr val="tx1">
                    <a:lumMod val="90000"/>
                    <a:lumOff val="10000"/>
                  </a:schemeClr>
                </a:solidFill>
              </a:rPr>
              <a:t>XML / SVG</a:t>
            </a:r>
          </a:p>
        </p:txBody>
      </p:sp>
      <p:sp>
        <p:nvSpPr>
          <p:cNvPr id="35" name="Rectangle 52"/>
          <p:cNvSpPr>
            <a:spLocks noChangeArrowheads="1"/>
          </p:cNvSpPr>
          <p:nvPr/>
        </p:nvSpPr>
        <p:spPr bwMode="auto">
          <a:xfrm>
            <a:off x="6221413" y="5487988"/>
            <a:ext cx="6604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de-DE" altLang="de-DE" sz="1200" b="1">
                <a:solidFill>
                  <a:srgbClr val="000000"/>
                </a:solidFill>
                <a:latin typeface="Arial" pitchFamily="34" charset="0"/>
                <a:cs typeface="Arial" pitchFamily="34" charset="0"/>
              </a:rPr>
              <a:t>DBMS</a:t>
            </a:r>
            <a:br>
              <a:rPr lang="de-DE" altLang="de-DE" sz="1200" b="1">
                <a:solidFill>
                  <a:srgbClr val="000000"/>
                </a:solidFill>
                <a:latin typeface="Arial" pitchFamily="34" charset="0"/>
                <a:cs typeface="Arial" pitchFamily="34" charset="0"/>
              </a:rPr>
            </a:br>
            <a:r>
              <a:rPr lang="de-DE" altLang="de-DE" sz="1200" b="1">
                <a:solidFill>
                  <a:srgbClr val="000000"/>
                </a:solidFill>
                <a:latin typeface="Arial" pitchFamily="34" charset="0"/>
                <a:cs typeface="Arial" pitchFamily="34" charset="0"/>
              </a:rPr>
              <a:t>Server</a:t>
            </a:r>
            <a:endParaRPr lang="en-US" altLang="de-DE" sz="1200" b="1">
              <a:solidFill>
                <a:srgbClr val="000000"/>
              </a:solidFill>
              <a:latin typeface="Arial" pitchFamily="34" charset="0"/>
              <a:cs typeface="Arial" pitchFamily="34" charset="0"/>
            </a:endParaRPr>
          </a:p>
        </p:txBody>
      </p:sp>
      <p:sp>
        <p:nvSpPr>
          <p:cNvPr id="36" name="Line 53"/>
          <p:cNvSpPr>
            <a:spLocks noChangeShapeType="1"/>
          </p:cNvSpPr>
          <p:nvPr/>
        </p:nvSpPr>
        <p:spPr bwMode="auto">
          <a:xfrm rot="-5400000">
            <a:off x="7160419" y="5347494"/>
            <a:ext cx="582612"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7" name="Line 54"/>
          <p:cNvSpPr>
            <a:spLocks noChangeShapeType="1"/>
          </p:cNvSpPr>
          <p:nvPr/>
        </p:nvSpPr>
        <p:spPr bwMode="auto">
          <a:xfrm rot="16200000" flipH="1">
            <a:off x="6930231" y="5255419"/>
            <a:ext cx="746125" cy="7938"/>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8" name="Rectangle 63"/>
          <p:cNvSpPr>
            <a:spLocks noChangeArrowheads="1"/>
          </p:cNvSpPr>
          <p:nvPr/>
        </p:nvSpPr>
        <p:spPr bwMode="auto">
          <a:xfrm>
            <a:off x="1762125" y="5362575"/>
            <a:ext cx="16057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100000"/>
              </a:lnSpc>
              <a:spcBef>
                <a:spcPct val="50000"/>
              </a:spcBef>
              <a:spcAft>
                <a:spcPct val="0"/>
              </a:spcAft>
              <a:buClrTx/>
              <a:buSzTx/>
              <a:buFontTx/>
              <a:buNone/>
            </a:pPr>
            <a:r>
              <a:rPr lang="de-DE" altLang="de-DE" sz="1100" dirty="0">
                <a:latin typeface="Arial" pitchFamily="34" charset="0"/>
                <a:cs typeface="Arial" pitchFamily="34" charset="0"/>
              </a:rPr>
              <a:t>Data </a:t>
            </a:r>
            <a:r>
              <a:rPr lang="de-DE" altLang="de-DE" sz="1100" dirty="0" err="1" smtClean="0">
                <a:latin typeface="Arial" pitchFamily="34" charset="0"/>
                <a:cs typeface="Arial" pitchFamily="34" charset="0"/>
              </a:rPr>
              <a:t>collection</a:t>
            </a:r>
            <a:r>
              <a:rPr lang="de-DE" altLang="de-DE" sz="1100" dirty="0" smtClean="0">
                <a:latin typeface="Arial" pitchFamily="34" charset="0"/>
                <a:cs typeface="Arial" pitchFamily="34" charset="0"/>
              </a:rPr>
              <a:t>, </a:t>
            </a:r>
            <a:r>
              <a:rPr lang="de-DE" altLang="de-DE" sz="1100" dirty="0" err="1" smtClean="0">
                <a:latin typeface="Arial" pitchFamily="34" charset="0"/>
                <a:cs typeface="Arial" pitchFamily="34" charset="0"/>
              </a:rPr>
              <a:t>preparation</a:t>
            </a:r>
            <a:r>
              <a:rPr lang="de-DE" altLang="de-DE" sz="1100" dirty="0">
                <a:latin typeface="Arial" pitchFamily="34" charset="0"/>
                <a:cs typeface="Arial" pitchFamily="34" charset="0"/>
              </a:rPr>
              <a:t>, </a:t>
            </a:r>
            <a:r>
              <a:rPr lang="de-DE" altLang="de-DE" sz="1100" dirty="0" err="1">
                <a:latin typeface="Arial" pitchFamily="34" charset="0"/>
                <a:cs typeface="Arial" pitchFamily="34" charset="0"/>
              </a:rPr>
              <a:t>analysis</a:t>
            </a:r>
            <a:endParaRPr lang="de-DE" altLang="de-DE" sz="1100" dirty="0">
              <a:latin typeface="Arial" pitchFamily="34" charset="0"/>
              <a:cs typeface="Arial" pitchFamily="34" charset="0"/>
            </a:endParaRPr>
          </a:p>
        </p:txBody>
      </p:sp>
      <p:sp>
        <p:nvSpPr>
          <p:cNvPr id="39" name="Rectangle 69"/>
          <p:cNvSpPr>
            <a:spLocks noChangeArrowheads="1"/>
          </p:cNvSpPr>
          <p:nvPr/>
        </p:nvSpPr>
        <p:spPr bwMode="auto">
          <a:xfrm>
            <a:off x="7667625" y="5173663"/>
            <a:ext cx="307975" cy="147637"/>
          </a:xfrm>
          <a:prstGeom prst="rect">
            <a:avLst/>
          </a:prstGeom>
          <a:noFill/>
          <a:ln>
            <a:noFill/>
          </a:ln>
          <a:extLst/>
        </p:spPr>
        <p:txBody>
          <a:bodyPr wrap="none" lIns="0" tIns="0" rIns="0" bIns="0">
            <a:spAutoFit/>
          </a:bodyPr>
          <a:lstStyle/>
          <a:p>
            <a:pPr defTabSz="762000">
              <a:lnSpc>
                <a:spcPct val="80000"/>
              </a:lnSpc>
              <a:spcBef>
                <a:spcPct val="50000"/>
              </a:spcBef>
              <a:defRPr/>
            </a:pPr>
            <a:r>
              <a:rPr lang="de-DE" sz="1200" dirty="0">
                <a:solidFill>
                  <a:schemeClr val="accent6">
                    <a:lumMod val="50000"/>
                  </a:schemeClr>
                </a:solidFill>
              </a:rPr>
              <a:t>SQL</a:t>
            </a:r>
            <a:endParaRPr lang="en-US" b="1" dirty="0">
              <a:solidFill>
                <a:schemeClr val="accent6">
                  <a:lumMod val="50000"/>
                </a:schemeClr>
              </a:solidFill>
            </a:endParaRPr>
          </a:p>
        </p:txBody>
      </p:sp>
      <p:sp>
        <p:nvSpPr>
          <p:cNvPr id="40" name="Line 73"/>
          <p:cNvSpPr>
            <a:spLocks noChangeShapeType="1"/>
          </p:cNvSpPr>
          <p:nvPr/>
        </p:nvSpPr>
        <p:spPr bwMode="auto">
          <a:xfrm>
            <a:off x="3779838" y="1311275"/>
            <a:ext cx="0" cy="4537075"/>
          </a:xfrm>
          <a:prstGeom prst="line">
            <a:avLst/>
          </a:prstGeom>
          <a:noFill/>
          <a:ln w="38100">
            <a:solidFill>
              <a:srgbClr val="FF3300">
                <a:alpha val="69019"/>
              </a:srgbClr>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41" name="Line 74"/>
          <p:cNvSpPr>
            <a:spLocks noChangeShapeType="1"/>
          </p:cNvSpPr>
          <p:nvPr/>
        </p:nvSpPr>
        <p:spPr bwMode="auto">
          <a:xfrm rot="5400000">
            <a:off x="8316119" y="3471069"/>
            <a:ext cx="0" cy="3887788"/>
          </a:xfrm>
          <a:prstGeom prst="line">
            <a:avLst/>
          </a:prstGeom>
          <a:noFill/>
          <a:ln w="38100">
            <a:solidFill>
              <a:srgbClr val="FF3300">
                <a:alpha val="69019"/>
              </a:srgbClr>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42" name="Text Box 75"/>
          <p:cNvSpPr txBox="1">
            <a:spLocks noChangeArrowheads="1"/>
          </p:cNvSpPr>
          <p:nvPr/>
        </p:nvSpPr>
        <p:spPr bwMode="auto">
          <a:xfrm>
            <a:off x="1762125" y="3975100"/>
            <a:ext cx="134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r>
              <a:rPr lang="de-DE" altLang="de-DE" sz="1200">
                <a:solidFill>
                  <a:srgbClr val="FF3300"/>
                </a:solidFill>
                <a:latin typeface="Arial" pitchFamily="34" charset="0"/>
              </a:rPr>
              <a:t>Presentation Tier</a:t>
            </a:r>
          </a:p>
        </p:txBody>
      </p:sp>
      <p:sp>
        <p:nvSpPr>
          <p:cNvPr id="43" name="Text Box 76"/>
          <p:cNvSpPr txBox="1">
            <a:spLocks noChangeArrowheads="1"/>
          </p:cNvSpPr>
          <p:nvPr/>
        </p:nvSpPr>
        <p:spPr bwMode="auto">
          <a:xfrm>
            <a:off x="8747125" y="5624513"/>
            <a:ext cx="10454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r>
              <a:rPr lang="de-DE" altLang="de-DE" sz="1200" dirty="0">
                <a:solidFill>
                  <a:srgbClr val="FF3300"/>
                </a:solidFill>
                <a:latin typeface="Arial" pitchFamily="34" charset="0"/>
              </a:rPr>
              <a:t>Data </a:t>
            </a:r>
            <a:r>
              <a:rPr lang="de-DE" altLang="de-DE" sz="1200" dirty="0" smtClean="0">
                <a:solidFill>
                  <a:srgbClr val="FF3300"/>
                </a:solidFill>
                <a:latin typeface="Arial" pitchFamily="34" charset="0"/>
              </a:rPr>
              <a:t>Tier</a:t>
            </a:r>
            <a:br>
              <a:rPr lang="de-DE" altLang="de-DE" sz="1200" dirty="0" smtClean="0">
                <a:solidFill>
                  <a:srgbClr val="FF3300"/>
                </a:solidFill>
                <a:latin typeface="Arial" pitchFamily="34" charset="0"/>
              </a:rPr>
            </a:br>
            <a:r>
              <a:rPr lang="de-DE" altLang="de-DE" sz="1200" dirty="0" smtClean="0">
                <a:solidFill>
                  <a:srgbClr val="FF3300"/>
                </a:solidFill>
                <a:latin typeface="Arial" pitchFamily="34" charset="0"/>
              </a:rPr>
              <a:t>like Geodata</a:t>
            </a:r>
            <a:endParaRPr lang="de-DE" altLang="de-DE" sz="1200" dirty="0">
              <a:solidFill>
                <a:srgbClr val="FF3300"/>
              </a:solidFill>
              <a:latin typeface="Arial" pitchFamily="34" charset="0"/>
            </a:endParaRPr>
          </a:p>
        </p:txBody>
      </p:sp>
      <p:sp>
        <p:nvSpPr>
          <p:cNvPr id="44" name="Text Box 77"/>
          <p:cNvSpPr txBox="1">
            <a:spLocks noChangeArrowheads="1"/>
          </p:cNvSpPr>
          <p:nvPr/>
        </p:nvSpPr>
        <p:spPr bwMode="auto">
          <a:xfrm>
            <a:off x="8747125" y="3543300"/>
            <a:ext cx="1584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r>
              <a:rPr lang="de-DE" altLang="de-DE" sz="1200" dirty="0">
                <a:solidFill>
                  <a:srgbClr val="FF3300"/>
                </a:solidFill>
                <a:latin typeface="Arial" pitchFamily="34" charset="0"/>
              </a:rPr>
              <a:t>Communication Tier,</a:t>
            </a:r>
            <a:br>
              <a:rPr lang="de-DE" altLang="de-DE" sz="1200" dirty="0">
                <a:solidFill>
                  <a:srgbClr val="FF3300"/>
                </a:solidFill>
                <a:latin typeface="Arial" pitchFamily="34" charset="0"/>
              </a:rPr>
            </a:br>
            <a:r>
              <a:rPr lang="de-DE" altLang="de-DE" sz="1200" dirty="0">
                <a:solidFill>
                  <a:srgbClr val="FF3300"/>
                </a:solidFill>
                <a:latin typeface="Arial" pitchFamily="34" charset="0"/>
              </a:rPr>
              <a:t>Web Tier</a:t>
            </a:r>
          </a:p>
        </p:txBody>
      </p:sp>
      <p:sp>
        <p:nvSpPr>
          <p:cNvPr id="45" name="Line 78"/>
          <p:cNvSpPr>
            <a:spLocks noChangeShapeType="1"/>
          </p:cNvSpPr>
          <p:nvPr/>
        </p:nvSpPr>
        <p:spPr bwMode="auto">
          <a:xfrm rot="5400000">
            <a:off x="8282782" y="2285206"/>
            <a:ext cx="0" cy="3954463"/>
          </a:xfrm>
          <a:prstGeom prst="line">
            <a:avLst/>
          </a:prstGeom>
          <a:noFill/>
          <a:ln w="38100">
            <a:solidFill>
              <a:srgbClr val="FF3300">
                <a:alpha val="69019"/>
              </a:srgbClr>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46" name="Text Box 37"/>
          <p:cNvSpPr txBox="1">
            <a:spLocks noChangeArrowheads="1"/>
          </p:cNvSpPr>
          <p:nvPr/>
        </p:nvSpPr>
        <p:spPr bwMode="auto">
          <a:xfrm>
            <a:off x="6221413" y="4264025"/>
            <a:ext cx="1025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100000"/>
              </a:lnSpc>
              <a:spcBef>
                <a:spcPct val="0"/>
              </a:spcBef>
              <a:spcAft>
                <a:spcPct val="0"/>
              </a:spcAft>
              <a:buClrTx/>
              <a:buSzTx/>
              <a:buFontTx/>
              <a:buNone/>
            </a:pPr>
            <a:r>
              <a:rPr lang="de-DE" altLang="de-DE" sz="1200" b="1">
                <a:latin typeface="Arial" pitchFamily="34" charset="0"/>
              </a:rPr>
              <a:t>Application</a:t>
            </a:r>
            <a:br>
              <a:rPr lang="de-DE" altLang="de-DE" sz="1200" b="1">
                <a:latin typeface="Arial" pitchFamily="34" charset="0"/>
              </a:rPr>
            </a:br>
            <a:r>
              <a:rPr lang="de-DE" altLang="de-DE" sz="1200" b="1">
                <a:latin typeface="Arial" pitchFamily="34" charset="0"/>
              </a:rPr>
              <a:t>Server</a:t>
            </a:r>
          </a:p>
        </p:txBody>
      </p:sp>
      <p:sp>
        <p:nvSpPr>
          <p:cNvPr id="47" name="Rechteck 78"/>
          <p:cNvSpPr>
            <a:spLocks noChangeArrowheads="1"/>
          </p:cNvSpPr>
          <p:nvPr/>
        </p:nvSpPr>
        <p:spPr bwMode="auto">
          <a:xfrm>
            <a:off x="6227763" y="2105025"/>
            <a:ext cx="4103687" cy="285750"/>
          </a:xfrm>
          <a:prstGeom prst="rect">
            <a:avLst/>
          </a:prstGeom>
          <a:solidFill>
            <a:srgbClr val="FFCC00"/>
          </a:solidFill>
          <a:ln w="3175" algn="ctr">
            <a:solidFill>
              <a:srgbClr val="A4BDC2"/>
            </a:solidFill>
            <a:miter lim="800000"/>
            <a:headEnd/>
            <a:tailEnd/>
          </a:ln>
        </p:spPr>
        <p:txBody>
          <a:bodyPr anchor="ctr"/>
          <a:lstStyle/>
          <a:p>
            <a:pPr algn="ctr" eaLnBrk="1" hangingPunct="1">
              <a:defRPr/>
            </a:pPr>
            <a:r>
              <a:rPr lang="de-DE" sz="1400" dirty="0">
                <a:solidFill>
                  <a:schemeClr val="accent1">
                    <a:lumMod val="50000"/>
                  </a:schemeClr>
                </a:solidFill>
                <a:latin typeface="Calibri" pitchFamily="34" charset="0"/>
              </a:rPr>
              <a:t>IP </a:t>
            </a:r>
            <a:r>
              <a:rPr lang="de-DE" sz="1400" dirty="0" err="1">
                <a:solidFill>
                  <a:schemeClr val="accent1">
                    <a:lumMod val="50000"/>
                  </a:schemeClr>
                </a:solidFill>
                <a:latin typeface="Calibri" pitchFamily="34" charset="0"/>
              </a:rPr>
              <a:t>address</a:t>
            </a:r>
            <a:r>
              <a:rPr lang="de-DE" sz="1400" dirty="0">
                <a:solidFill>
                  <a:schemeClr val="accent1">
                    <a:lumMod val="50000"/>
                  </a:schemeClr>
                </a:solidFill>
                <a:latin typeface="Calibri" pitchFamily="34" charset="0"/>
              </a:rPr>
              <a:t> / Server Name / Host </a:t>
            </a:r>
            <a:r>
              <a:rPr lang="de-DE" sz="1400" dirty="0" err="1">
                <a:solidFill>
                  <a:schemeClr val="accent1">
                    <a:lumMod val="50000"/>
                  </a:schemeClr>
                </a:solidFill>
                <a:latin typeface="Calibri" pitchFamily="34" charset="0"/>
              </a:rPr>
              <a:t>name</a:t>
            </a:r>
            <a:endParaRPr lang="de-DE" sz="1400" dirty="0">
              <a:solidFill>
                <a:schemeClr val="accent1">
                  <a:lumMod val="50000"/>
                </a:schemeClr>
              </a:solidFill>
              <a:latin typeface="Calibri" pitchFamily="34" charset="0"/>
            </a:endParaRPr>
          </a:p>
        </p:txBody>
      </p:sp>
      <p:sp>
        <p:nvSpPr>
          <p:cNvPr id="48" name="Rechteck 79"/>
          <p:cNvSpPr>
            <a:spLocks noChangeArrowheads="1"/>
          </p:cNvSpPr>
          <p:nvPr/>
        </p:nvSpPr>
        <p:spPr bwMode="auto">
          <a:xfrm>
            <a:off x="1690688" y="2103438"/>
            <a:ext cx="2016125" cy="287337"/>
          </a:xfrm>
          <a:prstGeom prst="rect">
            <a:avLst/>
          </a:prstGeom>
          <a:solidFill>
            <a:srgbClr val="FFCC00"/>
          </a:solidFill>
          <a:ln w="3175" algn="ctr">
            <a:solidFill>
              <a:srgbClr val="969696"/>
            </a:solidFill>
            <a:miter lim="800000"/>
            <a:headEnd/>
            <a:tailEnd/>
          </a:ln>
        </p:spPr>
        <p:txBody>
          <a:bodyPr anchor="ctr"/>
          <a:lstStyle/>
          <a:p>
            <a:pPr algn="ctr" eaLnBrk="1" hangingPunct="1">
              <a:defRPr/>
            </a:pPr>
            <a:r>
              <a:rPr lang="de-DE" sz="1400">
                <a:solidFill>
                  <a:schemeClr val="accent1">
                    <a:lumMod val="50000"/>
                  </a:schemeClr>
                </a:solidFill>
                <a:latin typeface="Calibri" pitchFamily="34" charset="0"/>
              </a:rPr>
              <a:t>IP address</a:t>
            </a:r>
          </a:p>
        </p:txBody>
      </p:sp>
      <p:sp>
        <p:nvSpPr>
          <p:cNvPr id="49" name="Rechteck 84"/>
          <p:cNvSpPr>
            <a:spLocks noChangeArrowheads="1"/>
          </p:cNvSpPr>
          <p:nvPr/>
        </p:nvSpPr>
        <p:spPr bwMode="auto">
          <a:xfrm>
            <a:off x="6440488" y="1325563"/>
            <a:ext cx="1571625" cy="500062"/>
          </a:xfrm>
          <a:prstGeom prst="rect">
            <a:avLst/>
          </a:prstGeom>
          <a:solidFill>
            <a:srgbClr val="FFCC00"/>
          </a:solidFill>
          <a:ln w="25400" algn="ctr">
            <a:solidFill>
              <a:schemeClr val="accent1"/>
            </a:solidFill>
            <a:miter lim="800000"/>
            <a:headEnd/>
            <a:tailEnd/>
          </a:ln>
          <a:effectLst/>
        </p:spPr>
        <p:txBody>
          <a:bodyPr anchor="ctr"/>
          <a:lstStyle/>
          <a:p>
            <a:pPr algn="ctr" eaLnBrk="1" hangingPunct="1">
              <a:defRPr/>
            </a:pPr>
            <a:r>
              <a:rPr lang="de-DE" sz="1600" dirty="0">
                <a:solidFill>
                  <a:schemeClr val="accent1">
                    <a:lumMod val="50000"/>
                  </a:schemeClr>
                </a:solidFill>
                <a:latin typeface="Calibri" pitchFamily="34" charset="0"/>
              </a:rPr>
              <a:t>DNS Server</a:t>
            </a:r>
          </a:p>
        </p:txBody>
      </p:sp>
      <p:cxnSp>
        <p:nvCxnSpPr>
          <p:cNvPr id="50" name="Gewinkelte Verbindung 88"/>
          <p:cNvCxnSpPr>
            <a:stCxn id="49" idx="1"/>
          </p:cNvCxnSpPr>
          <p:nvPr/>
        </p:nvCxnSpPr>
        <p:spPr bwMode="auto">
          <a:xfrm rot="10800000" flipV="1">
            <a:off x="4687888" y="1574800"/>
            <a:ext cx="1752600" cy="1503363"/>
          </a:xfrm>
          <a:prstGeom prst="bentConnector3">
            <a:avLst>
              <a:gd name="adj1" fmla="val 99209"/>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1" name="Gewinkelte Verbindung 94"/>
          <p:cNvCxnSpPr/>
          <p:nvPr/>
        </p:nvCxnSpPr>
        <p:spPr bwMode="auto">
          <a:xfrm flipV="1">
            <a:off x="5030788" y="1754188"/>
            <a:ext cx="1390650" cy="1285875"/>
          </a:xfrm>
          <a:prstGeom prst="bentConnector3">
            <a:avLst>
              <a:gd name="adj1" fmla="val -282"/>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52" name="Line 9"/>
          <p:cNvSpPr>
            <a:spLocks noChangeShapeType="1"/>
          </p:cNvSpPr>
          <p:nvPr/>
        </p:nvSpPr>
        <p:spPr bwMode="auto">
          <a:xfrm>
            <a:off x="7667625" y="5910263"/>
            <a:ext cx="427038"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3" name="Line 46"/>
          <p:cNvSpPr>
            <a:spLocks noChangeShapeType="1"/>
          </p:cNvSpPr>
          <p:nvPr/>
        </p:nvSpPr>
        <p:spPr bwMode="auto">
          <a:xfrm rot="10800000">
            <a:off x="7667625" y="5821363"/>
            <a:ext cx="425450"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4" name="Rectangle 38"/>
          <p:cNvSpPr>
            <a:spLocks noChangeArrowheads="1"/>
          </p:cNvSpPr>
          <p:nvPr/>
        </p:nvSpPr>
        <p:spPr bwMode="auto">
          <a:xfrm>
            <a:off x="6227763" y="3497263"/>
            <a:ext cx="287337" cy="215900"/>
          </a:xfrm>
          <a:prstGeom prst="rect">
            <a:avLst/>
          </a:prstGeom>
          <a:solidFill>
            <a:schemeClr val="accent1"/>
          </a:solidFill>
          <a:ln w="9525">
            <a:solidFill>
              <a:schemeClr val="tx1"/>
            </a:solidFill>
            <a:miter lim="800000"/>
            <a:headEnd/>
            <a:tailEnd/>
          </a:ln>
        </p:spPr>
        <p:txBody>
          <a:bodyPr wrap="none" anchor="ct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eaLnBrk="1" hangingPunct="1">
              <a:lnSpc>
                <a:spcPct val="100000"/>
              </a:lnSpc>
              <a:spcBef>
                <a:spcPct val="0"/>
              </a:spcBef>
              <a:spcAft>
                <a:spcPct val="0"/>
              </a:spcAft>
              <a:buClrTx/>
              <a:buSzTx/>
              <a:buFontTx/>
              <a:buNone/>
            </a:pPr>
            <a:r>
              <a:rPr lang="de-DE" altLang="de-DE">
                <a:latin typeface="Arial" pitchFamily="34" charset="0"/>
              </a:rPr>
              <a:t>80</a:t>
            </a:r>
          </a:p>
        </p:txBody>
      </p:sp>
      <p:sp>
        <p:nvSpPr>
          <p:cNvPr id="55" name="Rechteck 54"/>
          <p:cNvSpPr/>
          <p:nvPr/>
        </p:nvSpPr>
        <p:spPr>
          <a:xfrm>
            <a:off x="1982788" y="3040063"/>
            <a:ext cx="1004887" cy="5048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00" dirty="0">
                <a:solidFill>
                  <a:schemeClr val="tx1"/>
                </a:solidFill>
              </a:rPr>
              <a:t>HTTP-Client</a:t>
            </a:r>
          </a:p>
        </p:txBody>
      </p:sp>
      <p:sp>
        <p:nvSpPr>
          <p:cNvPr id="56" name="Rechteck 55"/>
          <p:cNvSpPr/>
          <p:nvPr/>
        </p:nvSpPr>
        <p:spPr>
          <a:xfrm>
            <a:off x="1906588" y="3111500"/>
            <a:ext cx="1004887" cy="5048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00" dirty="0">
                <a:solidFill>
                  <a:schemeClr val="tx1"/>
                </a:solidFill>
              </a:rPr>
              <a:t>HTTP-Client</a:t>
            </a:r>
          </a:p>
        </p:txBody>
      </p:sp>
      <p:sp>
        <p:nvSpPr>
          <p:cNvPr id="57" name="Rechteck 56"/>
          <p:cNvSpPr/>
          <p:nvPr/>
        </p:nvSpPr>
        <p:spPr>
          <a:xfrm>
            <a:off x="1835150" y="3182938"/>
            <a:ext cx="1004888" cy="5048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00" dirty="0">
                <a:solidFill>
                  <a:schemeClr val="tx1"/>
                </a:solidFill>
              </a:rPr>
              <a:t>HTTP-Client</a:t>
            </a:r>
          </a:p>
        </p:txBody>
      </p:sp>
      <p:sp>
        <p:nvSpPr>
          <p:cNvPr id="58" name="Rechteck 57"/>
          <p:cNvSpPr/>
          <p:nvPr/>
        </p:nvSpPr>
        <p:spPr>
          <a:xfrm>
            <a:off x="7315200" y="4406900"/>
            <a:ext cx="501650" cy="5683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000" dirty="0">
              <a:solidFill>
                <a:srgbClr val="FFFF00"/>
              </a:solidFill>
            </a:endParaRPr>
          </a:p>
        </p:txBody>
      </p:sp>
      <p:sp>
        <p:nvSpPr>
          <p:cNvPr id="59" name="Rechteck 58"/>
          <p:cNvSpPr/>
          <p:nvPr/>
        </p:nvSpPr>
        <p:spPr>
          <a:xfrm>
            <a:off x="7162800" y="4487863"/>
            <a:ext cx="501650" cy="5683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000" dirty="0">
              <a:solidFill>
                <a:srgbClr val="FFFF00"/>
              </a:solidFill>
            </a:endParaRPr>
          </a:p>
        </p:txBody>
      </p:sp>
      <p:sp>
        <p:nvSpPr>
          <p:cNvPr id="60" name="Line 40"/>
          <p:cNvSpPr>
            <a:spLocks noChangeShapeType="1"/>
          </p:cNvSpPr>
          <p:nvPr/>
        </p:nvSpPr>
        <p:spPr bwMode="auto">
          <a:xfrm rot="16200000" flipV="1">
            <a:off x="7138987" y="4175126"/>
            <a:ext cx="614363" cy="11112"/>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61" name="Line 41"/>
          <p:cNvSpPr>
            <a:spLocks noChangeShapeType="1"/>
          </p:cNvSpPr>
          <p:nvPr/>
        </p:nvSpPr>
        <p:spPr bwMode="auto">
          <a:xfrm rot="5400000">
            <a:off x="6981031" y="4180682"/>
            <a:ext cx="614363"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62" name="Rechteck 61"/>
          <p:cNvSpPr/>
          <p:nvPr/>
        </p:nvSpPr>
        <p:spPr>
          <a:xfrm>
            <a:off x="7162800" y="5638800"/>
            <a:ext cx="501650" cy="5683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000" dirty="0">
              <a:solidFill>
                <a:srgbClr val="FFFF00"/>
              </a:solidFill>
            </a:endParaRPr>
          </a:p>
        </p:txBody>
      </p:sp>
      <p:sp>
        <p:nvSpPr>
          <p:cNvPr id="63" name="Rechteck 62"/>
          <p:cNvSpPr/>
          <p:nvPr/>
        </p:nvSpPr>
        <p:spPr>
          <a:xfrm>
            <a:off x="7145338" y="3335338"/>
            <a:ext cx="501650" cy="5683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000" dirty="0">
              <a:solidFill>
                <a:srgbClr val="FFFF00"/>
              </a:solidFill>
            </a:endParaRPr>
          </a:p>
        </p:txBody>
      </p:sp>
      <p:sp>
        <p:nvSpPr>
          <p:cNvPr id="64" name="Rechteck 63"/>
          <p:cNvSpPr/>
          <p:nvPr/>
        </p:nvSpPr>
        <p:spPr>
          <a:xfrm>
            <a:off x="1835150" y="4767263"/>
            <a:ext cx="1004888" cy="5048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00" dirty="0" err="1">
                <a:solidFill>
                  <a:schemeClr val="tx1"/>
                </a:solidFill>
              </a:rPr>
              <a:t>Local</a:t>
            </a:r>
            <a:r>
              <a:rPr lang="de-DE" sz="1000" dirty="0">
                <a:solidFill>
                  <a:schemeClr val="tx1"/>
                </a:solidFill>
              </a:rPr>
              <a:t> </a:t>
            </a:r>
            <a:r>
              <a:rPr lang="de-DE" sz="1000" dirty="0" smtClean="0">
                <a:solidFill>
                  <a:schemeClr val="tx1"/>
                </a:solidFill>
              </a:rPr>
              <a:t>System</a:t>
            </a:r>
            <a:br>
              <a:rPr lang="de-DE" sz="1000" dirty="0" smtClean="0">
                <a:solidFill>
                  <a:schemeClr val="tx1"/>
                </a:solidFill>
              </a:rPr>
            </a:br>
            <a:r>
              <a:rPr lang="de-DE" sz="1000" dirty="0" smtClean="0">
                <a:solidFill>
                  <a:schemeClr val="tx1"/>
                </a:solidFill>
              </a:rPr>
              <a:t>(GIS)</a:t>
            </a:r>
            <a:endParaRPr lang="de-DE" sz="1000" dirty="0">
              <a:solidFill>
                <a:schemeClr val="tx1"/>
              </a:solidFill>
            </a:endParaRPr>
          </a:p>
        </p:txBody>
      </p:sp>
      <p:sp>
        <p:nvSpPr>
          <p:cNvPr id="65" name="Line 46"/>
          <p:cNvSpPr>
            <a:spLocks noChangeShapeType="1"/>
          </p:cNvSpPr>
          <p:nvPr/>
        </p:nvSpPr>
        <p:spPr bwMode="auto">
          <a:xfrm rot="10800000">
            <a:off x="2840038" y="3436938"/>
            <a:ext cx="1131887"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66" name="Line 9"/>
          <p:cNvSpPr>
            <a:spLocks noChangeShapeType="1"/>
          </p:cNvSpPr>
          <p:nvPr/>
        </p:nvSpPr>
        <p:spPr bwMode="auto">
          <a:xfrm>
            <a:off x="2867025" y="3525838"/>
            <a:ext cx="1001713"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67" name="Rectangle 38"/>
          <p:cNvSpPr>
            <a:spLocks noChangeArrowheads="1"/>
          </p:cNvSpPr>
          <p:nvPr/>
        </p:nvSpPr>
        <p:spPr bwMode="auto">
          <a:xfrm>
            <a:off x="3435350" y="3363913"/>
            <a:ext cx="287338" cy="215900"/>
          </a:xfrm>
          <a:prstGeom prst="rect">
            <a:avLst/>
          </a:prstGeom>
          <a:solidFill>
            <a:schemeClr val="accent1"/>
          </a:solidFill>
          <a:ln w="9525">
            <a:solidFill>
              <a:schemeClr val="tx1"/>
            </a:solidFill>
            <a:miter lim="800000"/>
            <a:headEnd/>
            <a:tailEnd/>
          </a:ln>
        </p:spPr>
        <p:txBody>
          <a:bodyPr wrap="none" anchor="ct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eaLnBrk="1" hangingPunct="1">
              <a:lnSpc>
                <a:spcPct val="100000"/>
              </a:lnSpc>
              <a:spcBef>
                <a:spcPct val="0"/>
              </a:spcBef>
              <a:spcAft>
                <a:spcPct val="0"/>
              </a:spcAft>
              <a:buClrTx/>
              <a:buSzTx/>
              <a:buFontTx/>
              <a:buNone/>
            </a:pPr>
            <a:r>
              <a:rPr lang="de-DE" altLang="de-DE">
                <a:latin typeface="Arial" pitchFamily="34" charset="0"/>
              </a:rPr>
              <a:t>80</a:t>
            </a:r>
          </a:p>
        </p:txBody>
      </p:sp>
      <p:sp>
        <p:nvSpPr>
          <p:cNvPr id="68" name="AutoShape 51"/>
          <p:cNvSpPr>
            <a:spLocks noChangeArrowheads="1"/>
          </p:cNvSpPr>
          <p:nvPr/>
        </p:nvSpPr>
        <p:spPr bwMode="auto">
          <a:xfrm>
            <a:off x="3079750" y="4945063"/>
            <a:ext cx="266700" cy="220662"/>
          </a:xfrm>
          <a:prstGeom prst="can">
            <a:avLst>
              <a:gd name="adj" fmla="val 18796"/>
            </a:avLst>
          </a:prstGeom>
          <a:solidFill>
            <a:schemeClr val="accent1"/>
          </a:solidFill>
          <a:ln w="12700">
            <a:solidFill>
              <a:schemeClr val="accent1">
                <a:lumMod val="20000"/>
                <a:lumOff val="80000"/>
              </a:schemeClr>
            </a:solidFill>
            <a:round/>
            <a:headEnd type="none" w="sm" len="sm"/>
            <a:tailEnd type="none" w="sm" len="sm"/>
          </a:ln>
        </p:spPr>
        <p:txBody>
          <a:bodyPr tIns="82800" anchor="ctr">
            <a:spAutoFit/>
          </a:bodyPr>
          <a:lstStyle/>
          <a:p>
            <a:pPr eaLnBrk="1" hangingPunct="1">
              <a:defRPr/>
            </a:pPr>
            <a:endParaRPr lang="de-DE" sz="1600"/>
          </a:p>
        </p:txBody>
      </p:sp>
      <p:sp>
        <p:nvSpPr>
          <p:cNvPr id="69" name="Line 44"/>
          <p:cNvSpPr>
            <a:spLocks noChangeShapeType="1"/>
          </p:cNvSpPr>
          <p:nvPr/>
        </p:nvSpPr>
        <p:spPr bwMode="auto">
          <a:xfrm flipV="1">
            <a:off x="2824163" y="5068888"/>
            <a:ext cx="255587" cy="1587"/>
          </a:xfrm>
          <a:prstGeom prst="line">
            <a:avLst/>
          </a:prstGeom>
          <a:noFill/>
          <a:ln w="127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tIns="82800">
            <a:spAutoFit/>
          </a:bodyPr>
          <a:lstStyle/>
          <a:p>
            <a:endParaRPr lang="de-DE"/>
          </a:p>
        </p:txBody>
      </p:sp>
      <p:cxnSp>
        <p:nvCxnSpPr>
          <p:cNvPr id="70" name="Gewinkelte Verbindung 3"/>
          <p:cNvCxnSpPr>
            <a:stCxn id="64" idx="0"/>
            <a:endCxn id="67" idx="2"/>
          </p:cNvCxnSpPr>
          <p:nvPr/>
        </p:nvCxnSpPr>
        <p:spPr>
          <a:xfrm rot="5400000" flipH="1" flipV="1">
            <a:off x="2363788" y="3552825"/>
            <a:ext cx="1187450" cy="1241425"/>
          </a:xfrm>
          <a:prstGeom prst="bentConnector3">
            <a:avLst>
              <a:gd name="adj1" fmla="val 13128"/>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71" name="Grafik 70" descr="Database Server Icon png download - 577*800 - Free Transparent ..."/>
          <p:cNvPicPr/>
          <p:nvPr/>
        </p:nvPicPr>
        <p:blipFill>
          <a:blip r:embed="rId3" cstate="print">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8027194" y="5704523"/>
            <a:ext cx="462915" cy="411480"/>
          </a:xfrm>
          <a:prstGeom prst="rect">
            <a:avLst/>
          </a:prstGeom>
          <a:ln>
            <a:noFill/>
          </a:ln>
          <a:effectLst>
            <a:outerShdw blurRad="292100" dist="139700" dir="2700000" algn="tl" rotWithShape="0">
              <a:srgbClr val="333333">
                <a:alpha val="65000"/>
              </a:srgbClr>
            </a:outerShdw>
          </a:effectLst>
        </p:spPr>
      </p:pic>
      <p:sp>
        <p:nvSpPr>
          <p:cNvPr id="72" name="Rechteck 71"/>
          <p:cNvSpPr/>
          <p:nvPr/>
        </p:nvSpPr>
        <p:spPr>
          <a:xfrm>
            <a:off x="8475116" y="1471191"/>
            <a:ext cx="1461490" cy="369332"/>
          </a:xfrm>
          <a:prstGeom prst="rect">
            <a:avLst/>
          </a:prstGeom>
          <a:solidFill>
            <a:srgbClr val="EAEAEA">
              <a:alpha val="80000"/>
            </a:srgbClr>
          </a:solidFill>
        </p:spPr>
        <p:txBody>
          <a:bodyPr wrap="none">
            <a:spAutoFit/>
          </a:bodyPr>
          <a:lstStyle/>
          <a:p>
            <a:r>
              <a:rPr lang="de-DE" b="1" dirty="0" err="1" smtClean="0">
                <a:solidFill>
                  <a:schemeClr val="accent1">
                    <a:lumMod val="50000"/>
                  </a:schemeClr>
                </a:solidFill>
                <a:latin typeface="Calibri" pitchFamily="34" charset="0"/>
              </a:rPr>
              <a:t>Identification</a:t>
            </a:r>
            <a:endParaRPr lang="de-DE" b="1" dirty="0"/>
          </a:p>
        </p:txBody>
      </p:sp>
      <p:sp>
        <p:nvSpPr>
          <p:cNvPr id="73" name="Rechteck 72"/>
          <p:cNvSpPr/>
          <p:nvPr/>
        </p:nvSpPr>
        <p:spPr>
          <a:xfrm>
            <a:off x="4775489" y="4671159"/>
            <a:ext cx="1050737" cy="369332"/>
          </a:xfrm>
          <a:prstGeom prst="rect">
            <a:avLst/>
          </a:prstGeom>
          <a:solidFill>
            <a:srgbClr val="EAEAEA">
              <a:alpha val="80000"/>
            </a:srgbClr>
          </a:solidFill>
        </p:spPr>
        <p:txBody>
          <a:bodyPr wrap="none">
            <a:spAutoFit/>
          </a:bodyPr>
          <a:lstStyle/>
          <a:p>
            <a:r>
              <a:rPr lang="de-DE" b="1" dirty="0" smtClean="0">
                <a:solidFill>
                  <a:schemeClr val="accent1">
                    <a:lumMod val="50000"/>
                  </a:schemeClr>
                </a:solidFill>
                <a:latin typeface="Calibri" pitchFamily="34" charset="0"/>
              </a:rPr>
              <a:t>Encoding</a:t>
            </a:r>
            <a:endParaRPr lang="de-DE" b="1" dirty="0"/>
          </a:p>
        </p:txBody>
      </p:sp>
      <p:sp>
        <p:nvSpPr>
          <p:cNvPr id="74" name="Rechteck 73"/>
          <p:cNvSpPr/>
          <p:nvPr/>
        </p:nvSpPr>
        <p:spPr>
          <a:xfrm>
            <a:off x="2380862" y="1871301"/>
            <a:ext cx="2194896" cy="646331"/>
          </a:xfrm>
          <a:prstGeom prst="rect">
            <a:avLst/>
          </a:prstGeom>
          <a:solidFill>
            <a:srgbClr val="EAEAEA">
              <a:alpha val="80000"/>
            </a:srgbClr>
          </a:solidFill>
        </p:spPr>
        <p:txBody>
          <a:bodyPr wrap="none">
            <a:spAutoFit/>
          </a:bodyPr>
          <a:lstStyle/>
          <a:p>
            <a:pPr algn="ctr"/>
            <a:r>
              <a:rPr lang="de-DE" b="1" dirty="0" smtClean="0">
                <a:solidFill>
                  <a:schemeClr val="accent1">
                    <a:lumMod val="50000"/>
                  </a:schemeClr>
                </a:solidFill>
                <a:latin typeface="Calibri" pitchFamily="34" charset="0"/>
              </a:rPr>
              <a:t>Transfer </a:t>
            </a:r>
            <a:r>
              <a:rPr lang="de-DE" b="1" dirty="0" err="1" smtClean="0">
                <a:solidFill>
                  <a:schemeClr val="accent1">
                    <a:lumMod val="50000"/>
                  </a:schemeClr>
                </a:solidFill>
                <a:latin typeface="Calibri" pitchFamily="34" charset="0"/>
              </a:rPr>
              <a:t>of</a:t>
            </a:r>
            <a:r>
              <a:rPr lang="de-DE" b="1" dirty="0" smtClean="0">
                <a:solidFill>
                  <a:schemeClr val="accent1">
                    <a:lumMod val="50000"/>
                  </a:schemeClr>
                </a:solidFill>
                <a:latin typeface="Calibri" pitchFamily="34" charset="0"/>
              </a:rPr>
              <a:t/>
            </a:r>
            <a:br>
              <a:rPr lang="de-DE" b="1" dirty="0" smtClean="0">
                <a:solidFill>
                  <a:schemeClr val="accent1">
                    <a:lumMod val="50000"/>
                  </a:schemeClr>
                </a:solidFill>
                <a:latin typeface="Calibri" pitchFamily="34" charset="0"/>
              </a:rPr>
            </a:br>
            <a:r>
              <a:rPr lang="de-DE" b="1" dirty="0" err="1" smtClean="0">
                <a:solidFill>
                  <a:schemeClr val="accent1">
                    <a:lumMod val="50000"/>
                  </a:schemeClr>
                </a:solidFill>
                <a:latin typeface="Calibri" pitchFamily="34" charset="0"/>
              </a:rPr>
              <a:t>Encoded</a:t>
            </a:r>
            <a:r>
              <a:rPr lang="de-DE" b="1" dirty="0" smtClean="0">
                <a:solidFill>
                  <a:schemeClr val="accent1">
                    <a:lumMod val="50000"/>
                  </a:schemeClr>
                </a:solidFill>
                <a:latin typeface="Calibri" pitchFamily="34" charset="0"/>
              </a:rPr>
              <a:t> Information</a:t>
            </a:r>
            <a:endParaRPr lang="de-DE" b="1" dirty="0"/>
          </a:p>
        </p:txBody>
      </p:sp>
      <p:sp>
        <p:nvSpPr>
          <p:cNvPr id="75" name="Rechteck 74"/>
          <p:cNvSpPr/>
          <p:nvPr/>
        </p:nvSpPr>
        <p:spPr>
          <a:xfrm>
            <a:off x="8156285" y="5697538"/>
            <a:ext cx="1775166" cy="646331"/>
          </a:xfrm>
          <a:prstGeom prst="rect">
            <a:avLst/>
          </a:prstGeom>
          <a:solidFill>
            <a:srgbClr val="EAEAEA">
              <a:alpha val="80000"/>
            </a:srgbClr>
          </a:solidFill>
        </p:spPr>
        <p:txBody>
          <a:bodyPr wrap="none">
            <a:spAutoFit/>
          </a:bodyPr>
          <a:lstStyle/>
          <a:p>
            <a:r>
              <a:rPr lang="de-DE" b="1" dirty="0" smtClean="0">
                <a:solidFill>
                  <a:schemeClr val="accent1">
                    <a:lumMod val="50000"/>
                  </a:schemeClr>
                </a:solidFill>
                <a:latin typeface="Calibri" pitchFamily="34" charset="0"/>
              </a:rPr>
              <a:t>Data update </a:t>
            </a:r>
            <a:r>
              <a:rPr lang="de-DE" b="1" dirty="0" err="1" smtClean="0">
                <a:solidFill>
                  <a:schemeClr val="accent1">
                    <a:lumMod val="50000"/>
                  </a:schemeClr>
                </a:solidFill>
                <a:latin typeface="Calibri" pitchFamily="34" charset="0"/>
              </a:rPr>
              <a:t>and</a:t>
            </a:r>
            <a:r>
              <a:rPr lang="de-DE" b="1" dirty="0" smtClean="0">
                <a:solidFill>
                  <a:schemeClr val="accent1">
                    <a:lumMod val="50000"/>
                  </a:schemeClr>
                </a:solidFill>
                <a:latin typeface="Calibri" pitchFamily="34" charset="0"/>
              </a:rPr>
              <a:t/>
            </a:r>
            <a:br>
              <a:rPr lang="de-DE" b="1" dirty="0" smtClean="0">
                <a:solidFill>
                  <a:schemeClr val="accent1">
                    <a:lumMod val="50000"/>
                  </a:schemeClr>
                </a:solidFill>
                <a:latin typeface="Calibri" pitchFamily="34" charset="0"/>
              </a:rPr>
            </a:br>
            <a:r>
              <a:rPr lang="de-DE" b="1" dirty="0" err="1">
                <a:solidFill>
                  <a:schemeClr val="accent1">
                    <a:lumMod val="50000"/>
                  </a:schemeClr>
                </a:solidFill>
                <a:latin typeface="Calibri" pitchFamily="34" charset="0"/>
              </a:rPr>
              <a:t>r</a:t>
            </a:r>
            <a:r>
              <a:rPr lang="de-DE" b="1" dirty="0" err="1" smtClean="0">
                <a:solidFill>
                  <a:schemeClr val="accent1">
                    <a:lumMod val="50000"/>
                  </a:schemeClr>
                </a:solidFill>
                <a:latin typeface="Calibri" pitchFamily="34" charset="0"/>
              </a:rPr>
              <a:t>etrieval</a:t>
            </a:r>
            <a:endParaRPr lang="de-DE" b="1" dirty="0"/>
          </a:p>
        </p:txBody>
      </p:sp>
      <p:sp>
        <p:nvSpPr>
          <p:cNvPr id="76" name="Oval 84"/>
          <p:cNvSpPr>
            <a:spLocks noChangeArrowheads="1"/>
          </p:cNvSpPr>
          <p:nvPr/>
        </p:nvSpPr>
        <p:spPr bwMode="auto">
          <a:xfrm>
            <a:off x="7568183" y="2047875"/>
            <a:ext cx="1104900" cy="571500"/>
          </a:xfrm>
          <a:prstGeom prst="ellipse">
            <a:avLst/>
          </a:prstGeom>
          <a:solidFill>
            <a:srgbClr val="EAEAEA">
              <a:alpha val="80000"/>
            </a:srgbClr>
          </a:solidFill>
          <a:ln w="12700">
            <a:solidFill>
              <a:srgbClr val="FF0000"/>
            </a:solidFill>
            <a:round/>
            <a:headEnd/>
            <a:tailEnd/>
          </a:ln>
          <a:effectLst>
            <a:prstShdw prst="shdw17" dist="89803" dir="4912194">
              <a:schemeClr val="bg2"/>
            </a:prstShdw>
          </a:effectLst>
        </p:spPr>
        <p:txBody>
          <a:bodyPr wrap="none" anchor="ct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eaLnBrk="1" hangingPunct="1">
              <a:lnSpc>
                <a:spcPct val="100000"/>
              </a:lnSpc>
              <a:spcBef>
                <a:spcPct val="0"/>
              </a:spcBef>
              <a:spcAft>
                <a:spcPct val="0"/>
              </a:spcAft>
              <a:buClrTx/>
              <a:buSzTx/>
              <a:buFontTx/>
              <a:buNone/>
            </a:pPr>
            <a:r>
              <a:rPr lang="de-DE" altLang="de-DE" sz="1800" b="1">
                <a:latin typeface="Arial" pitchFamily="34" charset="0"/>
              </a:rPr>
              <a:t>URI</a:t>
            </a:r>
            <a:br>
              <a:rPr lang="de-DE" altLang="de-DE" sz="1800" b="1">
                <a:latin typeface="Arial" pitchFamily="34" charset="0"/>
              </a:rPr>
            </a:br>
            <a:r>
              <a:rPr lang="de-DE" altLang="de-DE" sz="1200">
                <a:latin typeface="Arial" pitchFamily="34" charset="0"/>
              </a:rPr>
              <a:t>RFC 1630</a:t>
            </a:r>
            <a:endParaRPr lang="de-DE" altLang="de-DE" sz="1800">
              <a:latin typeface="Arial" pitchFamily="34" charset="0"/>
            </a:endParaRPr>
          </a:p>
        </p:txBody>
      </p:sp>
      <p:sp>
        <p:nvSpPr>
          <p:cNvPr id="77" name="Oval 85"/>
          <p:cNvSpPr>
            <a:spLocks noChangeArrowheads="1"/>
          </p:cNvSpPr>
          <p:nvPr/>
        </p:nvSpPr>
        <p:spPr bwMode="auto">
          <a:xfrm>
            <a:off x="7611045" y="3919538"/>
            <a:ext cx="990600" cy="460375"/>
          </a:xfrm>
          <a:prstGeom prst="ellipse">
            <a:avLst/>
          </a:prstGeom>
          <a:solidFill>
            <a:srgbClr val="EAEAEA">
              <a:alpha val="80000"/>
            </a:srgbClr>
          </a:solidFill>
          <a:ln w="12700">
            <a:solidFill>
              <a:srgbClr val="FF0000"/>
            </a:solidFill>
            <a:round/>
            <a:headEnd/>
            <a:tailEnd/>
          </a:ln>
          <a:effectLst>
            <a:prstShdw prst="shdw17" dist="89803" dir="4912194">
              <a:schemeClr val="bg2"/>
            </a:prstShdw>
          </a:effectLst>
        </p:spPr>
        <p:txBody>
          <a:bodyPr wrap="none" anchor="ctr"/>
          <a:lstStyle/>
          <a:p>
            <a:pPr algn="ctr" eaLnBrk="1" hangingPunct="1">
              <a:defRPr/>
            </a:pPr>
            <a:r>
              <a:rPr lang="de-DE" sz="1400" b="1" dirty="0">
                <a:latin typeface="Arial" charset="0"/>
              </a:rPr>
              <a:t>CGI</a:t>
            </a:r>
            <a:br>
              <a:rPr lang="de-DE" sz="1400" b="1" dirty="0">
                <a:latin typeface="Arial" charset="0"/>
              </a:rPr>
            </a:br>
            <a:r>
              <a:rPr lang="de-DE" sz="1050" dirty="0">
                <a:latin typeface="Arial" charset="0"/>
              </a:rPr>
              <a:t>RFC 3875</a:t>
            </a:r>
            <a:endParaRPr lang="de-DE" sz="1400" dirty="0">
              <a:latin typeface="Arial" charset="0"/>
            </a:endParaRPr>
          </a:p>
        </p:txBody>
      </p:sp>
      <p:sp>
        <p:nvSpPr>
          <p:cNvPr id="78" name="Oval 86"/>
          <p:cNvSpPr>
            <a:spLocks noChangeArrowheads="1"/>
          </p:cNvSpPr>
          <p:nvPr/>
        </p:nvSpPr>
        <p:spPr bwMode="auto">
          <a:xfrm>
            <a:off x="7467004" y="4960938"/>
            <a:ext cx="1368152" cy="542925"/>
          </a:xfrm>
          <a:prstGeom prst="ellipse">
            <a:avLst/>
          </a:prstGeom>
          <a:solidFill>
            <a:srgbClr val="EAEAEA">
              <a:alpha val="80000"/>
            </a:srgbClr>
          </a:solidFill>
          <a:ln w="12700">
            <a:solidFill>
              <a:srgbClr val="FF0000"/>
            </a:solidFill>
            <a:round/>
            <a:headEnd/>
            <a:tailEnd/>
          </a:ln>
          <a:effectLst>
            <a:prstShdw prst="shdw17" dist="89803" dir="4912194">
              <a:schemeClr val="bg2"/>
            </a:prstShdw>
          </a:effectLst>
        </p:spPr>
        <p:txBody>
          <a:bodyPr wrap="none" anchor="ct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eaLnBrk="1" hangingPunct="1">
              <a:lnSpc>
                <a:spcPct val="100000"/>
              </a:lnSpc>
              <a:spcBef>
                <a:spcPct val="0"/>
              </a:spcBef>
              <a:spcAft>
                <a:spcPct val="0"/>
              </a:spcAft>
              <a:buClrTx/>
              <a:buSzTx/>
              <a:buFontTx/>
              <a:buNone/>
            </a:pPr>
            <a:r>
              <a:rPr lang="de-DE" altLang="de-DE" b="1" dirty="0">
                <a:latin typeface="Arial" pitchFamily="34" charset="0"/>
              </a:rPr>
              <a:t>SQL</a:t>
            </a:r>
            <a:br>
              <a:rPr lang="de-DE" altLang="de-DE" b="1" dirty="0">
                <a:latin typeface="Arial" pitchFamily="34" charset="0"/>
              </a:rPr>
            </a:br>
            <a:r>
              <a:rPr lang="de-DE" altLang="de-DE" sz="1100" dirty="0">
                <a:latin typeface="Arial" pitchFamily="34" charset="0"/>
              </a:rPr>
              <a:t>ISO/IEC 9075</a:t>
            </a:r>
            <a:endParaRPr lang="de-DE" altLang="de-DE" dirty="0">
              <a:latin typeface="Arial" pitchFamily="34" charset="0"/>
            </a:endParaRPr>
          </a:p>
        </p:txBody>
      </p:sp>
      <p:sp>
        <p:nvSpPr>
          <p:cNvPr id="79" name="Oval 87"/>
          <p:cNvSpPr>
            <a:spLocks noChangeArrowheads="1"/>
          </p:cNvSpPr>
          <p:nvPr/>
        </p:nvSpPr>
        <p:spPr bwMode="auto">
          <a:xfrm>
            <a:off x="4586859" y="3790156"/>
            <a:ext cx="1511994" cy="704058"/>
          </a:xfrm>
          <a:prstGeom prst="ellipse">
            <a:avLst/>
          </a:prstGeom>
          <a:solidFill>
            <a:srgbClr val="EAEAEA">
              <a:alpha val="80000"/>
            </a:srgbClr>
          </a:solidFill>
          <a:ln w="12700">
            <a:solidFill>
              <a:srgbClr val="FF0000"/>
            </a:solidFill>
            <a:round/>
            <a:headEnd/>
            <a:tailEnd/>
          </a:ln>
          <a:effectLst>
            <a:prstShdw prst="shdw17" dist="89803" dir="4912194">
              <a:schemeClr val="bg2"/>
            </a:prstShdw>
          </a:effectLst>
        </p:spPr>
        <p:txBody>
          <a:bodyPr wrap="none" anchor="ct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eaLnBrk="1" hangingPunct="1">
              <a:lnSpc>
                <a:spcPct val="100000"/>
              </a:lnSpc>
              <a:spcBef>
                <a:spcPct val="0"/>
              </a:spcBef>
              <a:spcAft>
                <a:spcPct val="0"/>
              </a:spcAft>
              <a:buClrTx/>
              <a:buSzTx/>
              <a:buFontTx/>
              <a:buNone/>
            </a:pPr>
            <a:r>
              <a:rPr lang="de-DE" altLang="de-DE" sz="1800" b="1" dirty="0">
                <a:latin typeface="Arial" pitchFamily="34" charset="0"/>
              </a:rPr>
              <a:t>XML</a:t>
            </a:r>
            <a:br>
              <a:rPr lang="de-DE" altLang="de-DE" sz="1800" b="1" dirty="0">
                <a:latin typeface="Arial" pitchFamily="34" charset="0"/>
              </a:rPr>
            </a:br>
            <a:r>
              <a:rPr lang="de-DE" altLang="de-DE" sz="1200" dirty="0">
                <a:latin typeface="Arial" pitchFamily="34" charset="0"/>
              </a:rPr>
              <a:t>w3.org/XML/</a:t>
            </a:r>
          </a:p>
        </p:txBody>
      </p:sp>
      <p:sp>
        <p:nvSpPr>
          <p:cNvPr id="80" name="Oval 88"/>
          <p:cNvSpPr>
            <a:spLocks noChangeArrowheads="1"/>
          </p:cNvSpPr>
          <p:nvPr/>
        </p:nvSpPr>
        <p:spPr bwMode="auto">
          <a:xfrm>
            <a:off x="5090095" y="2698750"/>
            <a:ext cx="1441450" cy="428625"/>
          </a:xfrm>
          <a:prstGeom prst="ellipse">
            <a:avLst/>
          </a:prstGeom>
          <a:solidFill>
            <a:srgbClr val="EAEAEA">
              <a:alpha val="80000"/>
            </a:srgbClr>
          </a:solidFill>
          <a:ln w="12700">
            <a:solidFill>
              <a:srgbClr val="FF0000"/>
            </a:solidFill>
            <a:round/>
            <a:headEnd/>
            <a:tailEnd/>
          </a:ln>
          <a:effectLst>
            <a:prstShdw prst="shdw17" dist="89803" dir="4912194">
              <a:schemeClr val="bg2"/>
            </a:prstShdw>
          </a:effectLst>
        </p:spPr>
        <p:txBody>
          <a:bodyPr wrap="none" anchor="ctr"/>
          <a:lstStyle/>
          <a:p>
            <a:pPr algn="ctr" eaLnBrk="1" hangingPunct="1">
              <a:defRPr/>
            </a:pPr>
            <a:r>
              <a:rPr lang="de-DE" sz="1400" b="1" dirty="0">
                <a:latin typeface="Arial" charset="0"/>
              </a:rPr>
              <a:t>Content-Type</a:t>
            </a:r>
            <a:br>
              <a:rPr lang="de-DE" sz="1400" b="1" dirty="0">
                <a:latin typeface="Arial" charset="0"/>
              </a:rPr>
            </a:br>
            <a:r>
              <a:rPr lang="de-DE" sz="1050" dirty="0">
                <a:latin typeface="Arial" charset="0"/>
              </a:rPr>
              <a:t>RFC 2045</a:t>
            </a:r>
            <a:endParaRPr lang="de-DE" sz="1400" dirty="0">
              <a:latin typeface="Arial" charset="0"/>
            </a:endParaRPr>
          </a:p>
        </p:txBody>
      </p:sp>
      <p:sp>
        <p:nvSpPr>
          <p:cNvPr id="81" name="Oval 84"/>
          <p:cNvSpPr>
            <a:spLocks noChangeArrowheads="1"/>
          </p:cNvSpPr>
          <p:nvPr/>
        </p:nvSpPr>
        <p:spPr bwMode="auto">
          <a:xfrm>
            <a:off x="2771514" y="2698751"/>
            <a:ext cx="1104900" cy="571500"/>
          </a:xfrm>
          <a:prstGeom prst="ellipse">
            <a:avLst/>
          </a:prstGeom>
          <a:solidFill>
            <a:srgbClr val="EAEAEA">
              <a:alpha val="80000"/>
            </a:srgbClr>
          </a:solidFill>
          <a:ln w="12700">
            <a:solidFill>
              <a:srgbClr val="FF0000"/>
            </a:solidFill>
            <a:round/>
            <a:headEnd/>
            <a:tailEnd/>
          </a:ln>
          <a:effectLst>
            <a:prstShdw prst="shdw17" dist="89803" dir="4912194">
              <a:schemeClr val="bg2"/>
            </a:prstShdw>
          </a:effectLst>
        </p:spPr>
        <p:txBody>
          <a:bodyPr wrap="none" anchor="ct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eaLnBrk="1" hangingPunct="1">
              <a:lnSpc>
                <a:spcPct val="100000"/>
              </a:lnSpc>
              <a:spcBef>
                <a:spcPct val="0"/>
              </a:spcBef>
              <a:spcAft>
                <a:spcPct val="0"/>
              </a:spcAft>
              <a:buClrTx/>
              <a:buSzTx/>
              <a:buFontTx/>
              <a:buNone/>
            </a:pPr>
            <a:r>
              <a:rPr lang="de-DE" altLang="de-DE" sz="1800" b="1" dirty="0">
                <a:latin typeface="Arial" pitchFamily="34" charset="0"/>
              </a:rPr>
              <a:t>HTTP</a:t>
            </a:r>
            <a:br>
              <a:rPr lang="de-DE" altLang="de-DE" sz="1800" b="1" dirty="0">
                <a:latin typeface="Arial" pitchFamily="34" charset="0"/>
              </a:rPr>
            </a:br>
            <a:r>
              <a:rPr lang="de-DE" altLang="de-DE" sz="1200" dirty="0">
                <a:latin typeface="Arial" pitchFamily="34" charset="0"/>
              </a:rPr>
              <a:t>RFC 2616</a:t>
            </a:r>
            <a:endParaRPr lang="de-DE" altLang="de-DE" sz="1800" dirty="0">
              <a:latin typeface="Arial" pitchFamily="34" charset="0"/>
            </a:endParaRPr>
          </a:p>
        </p:txBody>
      </p:sp>
    </p:spTree>
    <p:extLst>
      <p:ext uri="{BB962C8B-B14F-4D97-AF65-F5344CB8AC3E}">
        <p14:creationId xmlns:p14="http://schemas.microsoft.com/office/powerpoint/2010/main" val="8675829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Practice</a:t>
            </a:r>
            <a:endParaRPr lang="de-DE" dirty="0"/>
          </a:p>
        </p:txBody>
      </p:sp>
      <p:sp>
        <p:nvSpPr>
          <p:cNvPr id="3" name="Inhaltsplatzhalter 2"/>
          <p:cNvSpPr>
            <a:spLocks noGrp="1"/>
          </p:cNvSpPr>
          <p:nvPr>
            <p:ph idx="1"/>
          </p:nvPr>
        </p:nvSpPr>
        <p:spPr/>
        <p:txBody>
          <a:bodyPr/>
          <a:lstStyle/>
          <a:p>
            <a:r>
              <a:rPr lang="de-DE" dirty="0">
                <a:hlinkClick r:id="rId2"/>
              </a:rPr>
              <a:t>https://</a:t>
            </a:r>
            <a:r>
              <a:rPr lang="de-DE" dirty="0" smtClean="0">
                <a:hlinkClick r:id="rId2"/>
              </a:rPr>
              <a:t>ogc-api.nrw.de/lika/v1/collections/flurstueck/items</a:t>
            </a:r>
            <a:endParaRPr lang="de-DE" dirty="0" smtClean="0"/>
          </a:p>
          <a:p>
            <a:endParaRPr lang="de-DE" dirty="0"/>
          </a:p>
          <a:p>
            <a:endParaRPr lang="de-DE" dirty="0" smtClean="0"/>
          </a:p>
          <a:p>
            <a:endParaRPr lang="de-DE" dirty="0"/>
          </a:p>
          <a:p>
            <a:r>
              <a:rPr lang="de-DE" dirty="0" err="1" smtClean="0"/>
              <a:t>From</a:t>
            </a:r>
            <a:r>
              <a:rPr lang="de-DE" dirty="0" smtClean="0"/>
              <a:t> </a:t>
            </a:r>
            <a:r>
              <a:rPr lang="de-DE" dirty="0" err="1" smtClean="0"/>
              <a:t>there</a:t>
            </a:r>
            <a:r>
              <a:rPr lang="de-DE" dirty="0" smtClean="0"/>
              <a:t> </a:t>
            </a:r>
            <a:r>
              <a:rPr lang="de-DE" dirty="0" err="1" smtClean="0"/>
              <a:t>click</a:t>
            </a:r>
            <a:r>
              <a:rPr lang="de-DE" dirty="0" smtClean="0"/>
              <a:t> on </a:t>
            </a:r>
            <a:r>
              <a:rPr lang="de-DE" dirty="0" err="1" smtClean="0"/>
              <a:t>one</a:t>
            </a:r>
            <a:r>
              <a:rPr lang="de-DE" dirty="0" smtClean="0"/>
              <a:t> </a:t>
            </a:r>
            <a:r>
              <a:rPr lang="de-DE" dirty="0" err="1" smtClean="0"/>
              <a:t>of</a:t>
            </a:r>
            <a:r>
              <a:rPr lang="de-DE" dirty="0" smtClean="0"/>
              <a:t> </a:t>
            </a:r>
            <a:r>
              <a:rPr lang="de-DE" dirty="0" err="1" smtClean="0"/>
              <a:t>the</a:t>
            </a:r>
            <a:r>
              <a:rPr lang="de-DE" dirty="0" smtClean="0"/>
              <a:t> </a:t>
            </a:r>
            <a:r>
              <a:rPr lang="de-DE" dirty="0" err="1" smtClean="0"/>
              <a:t>linked</a:t>
            </a:r>
            <a:r>
              <a:rPr lang="de-DE" dirty="0" smtClean="0"/>
              <a:t> </a:t>
            </a:r>
            <a:r>
              <a:rPr lang="de-DE" dirty="0" err="1" smtClean="0"/>
              <a:t>items</a:t>
            </a:r>
            <a:r>
              <a:rPr lang="de-DE" dirty="0" smtClean="0"/>
              <a:t> like:</a:t>
            </a:r>
            <a:br>
              <a:rPr lang="de-DE" dirty="0" smtClean="0"/>
            </a:br>
            <a:r>
              <a:rPr lang="de-DE" dirty="0" smtClean="0"/>
              <a:t/>
            </a:r>
            <a:br>
              <a:rPr lang="de-DE" dirty="0" smtClean="0"/>
            </a:br>
            <a:r>
              <a:rPr lang="de-DE" dirty="0" smtClean="0">
                <a:hlinkClick r:id="rId3"/>
              </a:rPr>
              <a:t>https</a:t>
            </a:r>
            <a:r>
              <a:rPr lang="de-DE" dirty="0">
                <a:hlinkClick r:id="rId3"/>
              </a:rPr>
              <a:t>://ogc-api.nrw.de/lika/v1/collections/flurstueck/items/05439400700069______?</a:t>
            </a:r>
            <a:r>
              <a:rPr lang="de-DE" dirty="0" smtClean="0">
                <a:hlinkClick r:id="rId3"/>
              </a:rPr>
              <a:t>f=html</a:t>
            </a:r>
            <a:endParaRPr lang="de-DE" dirty="0" smtClean="0"/>
          </a:p>
          <a:p>
            <a:endParaRPr lang="de-DE" dirty="0" smtClean="0"/>
          </a:p>
          <a:p>
            <a:endParaRPr lang="de-DE" dirty="0"/>
          </a:p>
        </p:txBody>
      </p:sp>
      <p:pic>
        <p:nvPicPr>
          <p:cNvPr id="7170" name="Picture 2" descr="C:\Users\behr\AppData\Local\Temp\SNAGHTML86dbc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9432" y="302419"/>
            <a:ext cx="4067773" cy="27479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Ellipse 3"/>
          <p:cNvSpPr/>
          <p:nvPr/>
        </p:nvSpPr>
        <p:spPr>
          <a:xfrm>
            <a:off x="7169432" y="1020493"/>
            <a:ext cx="612842" cy="414691"/>
          </a:xfrm>
          <a:prstGeom prst="ellipse">
            <a:avLst/>
          </a:prstGeom>
          <a:noFill/>
          <a:ln>
            <a:solidFill>
              <a:schemeClr val="accent6">
                <a:lumMod val="75000"/>
              </a:schemeClr>
            </a:solidFill>
          </a:ln>
        </p:spPr>
        <p:txBody>
          <a:bodyPr wrap="square" rtlCol="0" anchor="ctr">
            <a:spAutoFit/>
          </a:bodyPr>
          <a:lstStyle/>
          <a:p>
            <a:pPr algn="ctr"/>
            <a:endParaRPr lang="de-DE" sz="1000" dirty="0">
              <a:latin typeface="Calibri" panose="020F0502020204030204" pitchFamily="34" charset="0"/>
              <a:cs typeface="Calibri" panose="020F0502020204030204" pitchFamily="34" charset="0"/>
            </a:endParaRPr>
          </a:p>
        </p:txBody>
      </p:sp>
      <p:sp>
        <p:nvSpPr>
          <p:cNvPr id="6" name="Ellipse 5"/>
          <p:cNvSpPr/>
          <p:nvPr/>
        </p:nvSpPr>
        <p:spPr>
          <a:xfrm>
            <a:off x="10835061" y="652463"/>
            <a:ext cx="612842" cy="414691"/>
          </a:xfrm>
          <a:prstGeom prst="ellipse">
            <a:avLst/>
          </a:prstGeom>
          <a:noFill/>
          <a:ln>
            <a:solidFill>
              <a:schemeClr val="accent6">
                <a:lumMod val="75000"/>
              </a:schemeClr>
            </a:solidFill>
          </a:ln>
        </p:spPr>
        <p:txBody>
          <a:bodyPr wrap="square" rtlCol="0" anchor="ctr">
            <a:spAutoFit/>
          </a:bodyPr>
          <a:lstStyle/>
          <a:p>
            <a:pPr algn="ctr"/>
            <a:endParaRPr lang="de-DE"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12384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064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0" hangingPunct="0"/>
            <a:endParaRPr lang="de-DE"/>
          </a:p>
        </p:txBody>
      </p:sp>
      <p:sp>
        <p:nvSpPr>
          <p:cNvPr id="2" name="Titel 1"/>
          <p:cNvSpPr>
            <a:spLocks noGrp="1"/>
          </p:cNvSpPr>
          <p:nvPr>
            <p:ph type="title"/>
          </p:nvPr>
        </p:nvSpPr>
        <p:spPr>
          <a:xfrm>
            <a:off x="838200" y="2039303"/>
            <a:ext cx="10515600" cy="1176338"/>
          </a:xfrm>
        </p:spPr>
        <p:txBody>
          <a:bodyPr/>
          <a:lstStyle/>
          <a:p>
            <a:pPr algn="r"/>
            <a:r>
              <a:rPr lang="de-DE" dirty="0" err="1" smtClean="0">
                <a:solidFill>
                  <a:schemeClr val="accent4">
                    <a:lumMod val="40000"/>
                    <a:lumOff val="60000"/>
                  </a:schemeClr>
                </a:solidFill>
              </a:rPr>
              <a:t>Implement</a:t>
            </a:r>
            <a:r>
              <a:rPr lang="de-DE" dirty="0" smtClean="0">
                <a:solidFill>
                  <a:schemeClr val="accent4">
                    <a:lumMod val="40000"/>
                    <a:lumOff val="60000"/>
                  </a:schemeClr>
                </a:solidFill>
              </a:rPr>
              <a:t> </a:t>
            </a:r>
            <a:r>
              <a:rPr lang="de-DE" dirty="0" err="1" smtClean="0">
                <a:solidFill>
                  <a:schemeClr val="accent4">
                    <a:lumMod val="40000"/>
                    <a:lumOff val="60000"/>
                  </a:schemeClr>
                </a:solidFill>
              </a:rPr>
              <a:t>your</a:t>
            </a:r>
            <a:r>
              <a:rPr lang="de-DE" dirty="0" smtClean="0">
                <a:solidFill>
                  <a:schemeClr val="accent4">
                    <a:lumMod val="40000"/>
                    <a:lumOff val="60000"/>
                  </a:schemeClr>
                </a:solidFill>
              </a:rPr>
              <a:t> </a:t>
            </a:r>
            <a:r>
              <a:rPr lang="de-DE" dirty="0" err="1" smtClean="0">
                <a:solidFill>
                  <a:schemeClr val="accent4">
                    <a:lumMod val="40000"/>
                    <a:lumOff val="60000"/>
                  </a:schemeClr>
                </a:solidFill>
              </a:rPr>
              <a:t>server</a:t>
            </a: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lstStyle/>
          <a:p>
            <a:pPr algn="r"/>
            <a:r>
              <a:rPr lang="de-DE" dirty="0" smtClean="0">
                <a:solidFill>
                  <a:schemeClr val="accent4">
                    <a:lumMod val="40000"/>
                    <a:lumOff val="60000"/>
                  </a:schemeClr>
                </a:solidFill>
              </a:rPr>
              <a:t>Rules</a:t>
            </a:r>
          </a:p>
          <a:p>
            <a:pPr algn="r"/>
            <a:r>
              <a:rPr lang="de-DE" dirty="0" err="1" smtClean="0">
                <a:solidFill>
                  <a:schemeClr val="accent4">
                    <a:lumMod val="40000"/>
                    <a:lumOff val="60000"/>
                  </a:schemeClr>
                </a:solidFill>
              </a:rPr>
              <a:t>pygeoapi</a:t>
            </a:r>
            <a:endParaRPr lang="de-DE" dirty="0" smtClean="0">
              <a:solidFill>
                <a:schemeClr val="accent4">
                  <a:lumMod val="40000"/>
                  <a:lumOff val="60000"/>
                </a:schemeClr>
              </a:solidFill>
            </a:endParaRPr>
          </a:p>
          <a:p>
            <a:pPr algn="r"/>
            <a:r>
              <a:rPr lang="de-DE" dirty="0" smtClean="0">
                <a:solidFill>
                  <a:schemeClr val="accent4">
                    <a:lumMod val="40000"/>
                    <a:lumOff val="60000"/>
                  </a:schemeClr>
                </a:solidFill>
              </a:rPr>
              <a:t>Geoserver</a:t>
            </a:r>
            <a:endParaRPr lang="de-DE" dirty="0">
              <a:solidFill>
                <a:schemeClr val="accent4">
                  <a:lumMod val="40000"/>
                  <a:lumOff val="60000"/>
                </a:schemeClr>
              </a:solidFill>
            </a:endParaRPr>
          </a:p>
        </p:txBody>
      </p:sp>
    </p:spTree>
    <p:extLst>
      <p:ext uri="{BB962C8B-B14F-4D97-AF65-F5344CB8AC3E}">
        <p14:creationId xmlns:p14="http://schemas.microsoft.com/office/powerpoint/2010/main" val="6527752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Rules - Design </a:t>
            </a:r>
            <a:r>
              <a:rPr lang="de-DE" dirty="0" err="1"/>
              <a:t>Principles</a:t>
            </a:r>
            <a:endParaRPr lang="de-DE" dirty="0"/>
          </a:p>
        </p:txBody>
      </p:sp>
      <p:sp>
        <p:nvSpPr>
          <p:cNvPr id="3" name="Inhaltsplatzhalter 2"/>
          <p:cNvSpPr>
            <a:spLocks noGrp="1"/>
          </p:cNvSpPr>
          <p:nvPr>
            <p:ph idx="1"/>
          </p:nvPr>
        </p:nvSpPr>
        <p:spPr/>
        <p:txBody>
          <a:bodyPr>
            <a:normAutofit/>
          </a:bodyPr>
          <a:lstStyle/>
          <a:p>
            <a:r>
              <a:rPr lang="en-US" b="1" dirty="0"/>
              <a:t>Don’t </a:t>
            </a:r>
            <a:r>
              <a:rPr lang="en-US" b="1" dirty="0" smtClean="0"/>
              <a:t>Reinvent: </a:t>
            </a:r>
            <a:r>
              <a:rPr lang="en-US" dirty="0" smtClean="0"/>
              <a:t>For </a:t>
            </a:r>
            <a:r>
              <a:rPr lang="en-US" dirty="0"/>
              <a:t>aspects and functional capabilities that are already solved in main-stream IT and meet geospatial community requirements, simply adopt these API elements</a:t>
            </a:r>
            <a:r>
              <a:rPr lang="en-US" dirty="0" smtClean="0"/>
              <a:t>. Focus </a:t>
            </a:r>
            <a:r>
              <a:rPr lang="en-US" dirty="0"/>
              <a:t>instead on geo-centric and domain specific requirements to create new APIs or extend existing </a:t>
            </a:r>
            <a:r>
              <a:rPr lang="en-US" dirty="0" smtClean="0"/>
              <a:t>APIs</a:t>
            </a:r>
          </a:p>
          <a:p>
            <a:r>
              <a:rPr lang="en-US" b="1" dirty="0"/>
              <a:t>Keep the API Simple and </a:t>
            </a:r>
            <a:r>
              <a:rPr lang="en-US" b="1" dirty="0" smtClean="0"/>
              <a:t>Intuitive: </a:t>
            </a:r>
            <a:r>
              <a:rPr lang="en-US" dirty="0" smtClean="0"/>
              <a:t>Make </a:t>
            </a:r>
            <a:r>
              <a:rPr lang="en-US" dirty="0"/>
              <a:t>the implementer of the API successful as quickly as possible</a:t>
            </a:r>
            <a:r>
              <a:rPr lang="en-US" dirty="0" smtClean="0"/>
              <a:t>. Avoid </a:t>
            </a:r>
            <a:r>
              <a:rPr lang="en-US" dirty="0"/>
              <a:t>astonishment by defining a (default) behavior of the Web API that is predicable by the users (see principle #23).</a:t>
            </a:r>
          </a:p>
          <a:p>
            <a:r>
              <a:rPr lang="en-US" b="1" dirty="0" smtClean="0"/>
              <a:t>Use </a:t>
            </a:r>
            <a:r>
              <a:rPr lang="en-US" b="1" dirty="0"/>
              <a:t>Well-Known Resource </a:t>
            </a:r>
            <a:r>
              <a:rPr lang="en-US" b="1" dirty="0" smtClean="0"/>
              <a:t>Types: </a:t>
            </a:r>
            <a:r>
              <a:rPr lang="en-US" dirty="0" smtClean="0"/>
              <a:t>Identify </a:t>
            </a:r>
            <a:r>
              <a:rPr lang="en-US" dirty="0"/>
              <a:t>your resource types and reuse existing definitions from the OGC Naming Authority resource type register (to be established</a:t>
            </a:r>
            <a:r>
              <a:rPr lang="en-US" dirty="0" smtClean="0"/>
              <a:t>). Encodings </a:t>
            </a:r>
            <a:r>
              <a:rPr lang="en-US" dirty="0"/>
              <a:t>of resource types should be associated with an IANA registered media type. For more guidance see Principle #16.</a:t>
            </a:r>
          </a:p>
          <a:p>
            <a:r>
              <a:rPr lang="en-US" b="1" dirty="0"/>
              <a:t>Principle #4 – Construct consistent </a:t>
            </a:r>
            <a:r>
              <a:rPr lang="en-US" b="1" dirty="0" smtClean="0"/>
              <a:t>URIs: </a:t>
            </a:r>
            <a:r>
              <a:rPr lang="en-US" dirty="0" smtClean="0"/>
              <a:t>Great </a:t>
            </a:r>
            <a:r>
              <a:rPr lang="en-US" dirty="0"/>
              <a:t>Web APIs look like they were designed by a single team. The most obvious properties of an API are the access paths and the URL templates which define them. Therefore, OGC conventions for the construction of access path templates are essential</a:t>
            </a:r>
            <a:r>
              <a:rPr lang="en-US" dirty="0" smtClean="0"/>
              <a:t>.</a:t>
            </a:r>
          </a:p>
          <a:p>
            <a:r>
              <a:rPr lang="en-US" b="1" dirty="0"/>
              <a:t>Put Selection Criteria behind the </a:t>
            </a:r>
            <a:r>
              <a:rPr lang="en-US" b="1" dirty="0" smtClean="0"/>
              <a:t>‘?’</a:t>
            </a:r>
          </a:p>
          <a:p>
            <a:r>
              <a:rPr lang="en-US" b="1" dirty="0" smtClean="0"/>
              <a:t>Error </a:t>
            </a:r>
            <a:r>
              <a:rPr lang="en-US" b="1" dirty="0"/>
              <a:t>Handling and use of HTTP Status </a:t>
            </a:r>
            <a:r>
              <a:rPr lang="en-US" b="1" dirty="0" smtClean="0"/>
              <a:t>Codes: </a:t>
            </a:r>
            <a:r>
              <a:rPr lang="en-US" dirty="0" smtClean="0"/>
              <a:t>use </a:t>
            </a:r>
            <a:r>
              <a:rPr lang="en-US" dirty="0"/>
              <a:t>appropriate HTTP status </a:t>
            </a:r>
            <a:r>
              <a:rPr lang="en-US" dirty="0" smtClean="0"/>
              <a:t>codes and offer human readable description</a:t>
            </a:r>
          </a:p>
          <a:p>
            <a:r>
              <a:rPr lang="en-US" b="1" dirty="0" smtClean="0"/>
              <a:t>…</a:t>
            </a:r>
            <a:endParaRPr lang="en-US" b="1" dirty="0"/>
          </a:p>
          <a:p>
            <a:endParaRPr lang="en-US" b="1" dirty="0"/>
          </a:p>
          <a:p>
            <a:endParaRPr lang="en-US" dirty="0"/>
          </a:p>
          <a:p>
            <a:endParaRPr lang="en-US" dirty="0"/>
          </a:p>
          <a:p>
            <a:endParaRPr lang="de-DE" dirty="0"/>
          </a:p>
        </p:txBody>
      </p:sp>
      <p:sp>
        <p:nvSpPr>
          <p:cNvPr id="4" name="Rechteck 3"/>
          <p:cNvSpPr/>
          <p:nvPr/>
        </p:nvSpPr>
        <p:spPr>
          <a:xfrm>
            <a:off x="708498" y="6211669"/>
            <a:ext cx="3771089" cy="246221"/>
          </a:xfrm>
          <a:prstGeom prst="rect">
            <a:avLst/>
          </a:prstGeom>
        </p:spPr>
        <p:txBody>
          <a:bodyPr wrap="square">
            <a:spAutoFit/>
          </a:bodyPr>
          <a:lstStyle/>
          <a:p>
            <a:r>
              <a:rPr lang="de-DE" sz="1000" dirty="0">
                <a:latin typeface="Calibri" panose="020F0502020204030204" pitchFamily="34" charset="0"/>
                <a:cs typeface="Calibri" panose="020F0502020204030204" pitchFamily="34" charset="0"/>
              </a:rPr>
              <a:t>https://github.com/opengeospatial/OGC-Web-API-Guidelines</a:t>
            </a:r>
          </a:p>
        </p:txBody>
      </p:sp>
    </p:spTree>
    <p:extLst>
      <p:ext uri="{BB962C8B-B14F-4D97-AF65-F5344CB8AC3E}">
        <p14:creationId xmlns:p14="http://schemas.microsoft.com/office/powerpoint/2010/main" val="42354336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Swagger</a:t>
            </a:r>
            <a:endParaRPr lang="de-DE" dirty="0"/>
          </a:p>
        </p:txBody>
      </p:sp>
      <p:sp>
        <p:nvSpPr>
          <p:cNvPr id="3" name="Inhaltsplatzhalter 2"/>
          <p:cNvSpPr>
            <a:spLocks noGrp="1"/>
          </p:cNvSpPr>
          <p:nvPr>
            <p:ph idx="1"/>
          </p:nvPr>
        </p:nvSpPr>
        <p:spPr/>
        <p:txBody>
          <a:bodyPr/>
          <a:lstStyle/>
          <a:p>
            <a:endParaRPr lang="de-DE" dirty="0" smtClean="0"/>
          </a:p>
          <a:p>
            <a:r>
              <a:rPr lang="de-DE" dirty="0" smtClean="0"/>
              <a:t>The </a:t>
            </a:r>
            <a:r>
              <a:rPr lang="de-DE" dirty="0"/>
              <a:t>open </a:t>
            </a:r>
            <a:r>
              <a:rPr lang="de-DE" dirty="0" err="1" smtClean="0"/>
              <a:t>source</a:t>
            </a:r>
            <a:r>
              <a:rPr lang="de-DE" dirty="0" smtClean="0"/>
              <a:t> </a:t>
            </a:r>
            <a:r>
              <a:rPr lang="de-DE" dirty="0" err="1" smtClean="0"/>
              <a:t>tool</a:t>
            </a:r>
            <a:r>
              <a:rPr lang="de-DE" dirty="0" smtClean="0"/>
              <a:t> </a:t>
            </a:r>
            <a:r>
              <a:rPr lang="de-DE" dirty="0" err="1" smtClean="0"/>
              <a:t>itself</a:t>
            </a:r>
            <a:r>
              <a:rPr lang="de-DE" dirty="0"/>
              <a:t>: </a:t>
            </a:r>
            <a:r>
              <a:rPr lang="de-DE" dirty="0">
                <a:hlinkClick r:id="rId2"/>
              </a:rPr>
              <a:t>https://editor.swagger.io</a:t>
            </a:r>
            <a:r>
              <a:rPr lang="de-DE" dirty="0" smtClean="0">
                <a:hlinkClick r:id="rId2"/>
              </a:rPr>
              <a:t>/</a:t>
            </a:r>
            <a:endParaRPr lang="de-DE" dirty="0" smtClean="0"/>
          </a:p>
          <a:p>
            <a:endParaRPr lang="en-US" dirty="0" smtClean="0"/>
          </a:p>
          <a:p>
            <a:endParaRPr lang="en-US" dirty="0" smtClean="0"/>
          </a:p>
          <a:p>
            <a:endParaRPr lang="en-US" dirty="0"/>
          </a:p>
          <a:p>
            <a:r>
              <a:rPr lang="en-US" dirty="0" smtClean="0"/>
              <a:t>Now </a:t>
            </a:r>
            <a:r>
              <a:rPr lang="en-US" dirty="0"/>
              <a:t>with definitions for the OGC specific API: </a:t>
            </a:r>
            <a:r>
              <a:rPr lang="de-DE" dirty="0" smtClean="0">
                <a:hlinkClick r:id="rId3"/>
              </a:rPr>
              <a:t>https</a:t>
            </a:r>
            <a:r>
              <a:rPr lang="de-DE" dirty="0">
                <a:hlinkClick r:id="rId3"/>
              </a:rPr>
              <a:t>://</a:t>
            </a:r>
            <a:r>
              <a:rPr lang="de-DE" dirty="0" smtClean="0">
                <a:hlinkClick r:id="rId3"/>
              </a:rPr>
              <a:t>app.swaggerhub.com/apis/OGC/ogcapi-features-1-example-1/1.0.1</a:t>
            </a:r>
            <a:endParaRPr lang="de-DE" dirty="0" smtClean="0"/>
          </a:p>
          <a:p>
            <a:endParaRPr lang="de-DE" dirty="0"/>
          </a:p>
        </p:txBody>
      </p:sp>
      <p:pic>
        <p:nvPicPr>
          <p:cNvPr id="1026" name="Picture 2" descr="C:\Users\behr\AppData\Local\Temp\SNAGHTML5213eb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8918" y="1600198"/>
            <a:ext cx="2328958" cy="1551191"/>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descr="C:\Users\behr\AppData\Local\Temp\SNAGHTML524875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8918" y="4082008"/>
            <a:ext cx="3314802" cy="2094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4715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Open Source </a:t>
            </a:r>
            <a:r>
              <a:rPr lang="de-DE" dirty="0" err="1" smtClean="0"/>
              <a:t>Implementations</a:t>
            </a:r>
            <a:endParaRPr lang="de-DE" dirty="0"/>
          </a:p>
        </p:txBody>
      </p:sp>
      <p:sp>
        <p:nvSpPr>
          <p:cNvPr id="3" name="Inhaltsplatzhalter 2"/>
          <p:cNvSpPr>
            <a:spLocks noGrp="1"/>
          </p:cNvSpPr>
          <p:nvPr>
            <p:ph idx="1"/>
          </p:nvPr>
        </p:nvSpPr>
        <p:spPr/>
        <p:txBody>
          <a:bodyPr>
            <a:normAutofit/>
          </a:bodyPr>
          <a:lstStyle/>
          <a:p>
            <a:r>
              <a:rPr lang="de-DE" b="1" dirty="0" err="1" smtClean="0"/>
              <a:t>pygeoapi</a:t>
            </a:r>
            <a:endParaRPr lang="de-DE" b="1" dirty="0" smtClean="0">
              <a:hlinkClick r:id="rId2"/>
            </a:endParaRPr>
          </a:p>
          <a:p>
            <a:pPr lvl="1"/>
            <a:r>
              <a:rPr lang="de-DE" dirty="0" smtClean="0">
                <a:hlinkClick r:id="rId2"/>
              </a:rPr>
              <a:t>https</a:t>
            </a:r>
            <a:r>
              <a:rPr lang="de-DE" dirty="0">
                <a:hlinkClick r:id="rId2"/>
              </a:rPr>
              <a:t>://pygeoapi.io</a:t>
            </a:r>
            <a:r>
              <a:rPr lang="de-DE" dirty="0" smtClean="0">
                <a:hlinkClick r:id="rId2"/>
              </a:rPr>
              <a:t>/</a:t>
            </a:r>
            <a:endParaRPr lang="de-DE" dirty="0" smtClean="0"/>
          </a:p>
          <a:p>
            <a:pPr lvl="1"/>
            <a:r>
              <a:rPr lang="en-US" dirty="0" smtClean="0"/>
              <a:t>provides </a:t>
            </a:r>
            <a:r>
              <a:rPr lang="en-US" dirty="0"/>
              <a:t>the capability for organizations to deploy a RESTful OGC API endpoint using </a:t>
            </a:r>
            <a:r>
              <a:rPr lang="en-US" dirty="0" err="1"/>
              <a:t>OpenAPI</a:t>
            </a:r>
            <a:r>
              <a:rPr lang="en-US" dirty="0"/>
              <a:t>, </a:t>
            </a:r>
            <a:r>
              <a:rPr lang="en-US" dirty="0" err="1"/>
              <a:t>GeoJSON</a:t>
            </a:r>
            <a:r>
              <a:rPr lang="en-US" dirty="0"/>
              <a:t>, and HTML. </a:t>
            </a:r>
            <a:endParaRPr lang="en-US" dirty="0" smtClean="0"/>
          </a:p>
          <a:p>
            <a:pPr lvl="1"/>
            <a:r>
              <a:rPr lang="en-US" dirty="0" err="1" smtClean="0"/>
              <a:t>pygeoapi</a:t>
            </a:r>
            <a:r>
              <a:rPr lang="en-US" dirty="0" smtClean="0"/>
              <a:t> </a:t>
            </a:r>
            <a:r>
              <a:rPr lang="en-US" dirty="0"/>
              <a:t>is open source and released under an MIT license. </a:t>
            </a:r>
            <a:endParaRPr lang="en-US" dirty="0" smtClean="0"/>
          </a:p>
          <a:p>
            <a:r>
              <a:rPr lang="de-DE" b="1" dirty="0" smtClean="0"/>
              <a:t>OGC </a:t>
            </a:r>
            <a:r>
              <a:rPr lang="de-DE" b="1" dirty="0"/>
              <a:t>API </a:t>
            </a:r>
            <a:r>
              <a:rPr lang="de-DE" b="1" dirty="0" smtClean="0"/>
              <a:t>Extension</a:t>
            </a:r>
            <a:endParaRPr lang="de-DE" b="1" dirty="0"/>
          </a:p>
          <a:p>
            <a:pPr lvl="1"/>
            <a:r>
              <a:rPr lang="de-DE" dirty="0" smtClean="0">
                <a:hlinkClick r:id="rId3"/>
              </a:rPr>
              <a:t>https</a:t>
            </a:r>
            <a:r>
              <a:rPr lang="de-DE" dirty="0">
                <a:hlinkClick r:id="rId3"/>
              </a:rPr>
              <a:t>://</a:t>
            </a:r>
            <a:r>
              <a:rPr lang="de-DE" dirty="0" smtClean="0">
                <a:hlinkClick r:id="rId3"/>
              </a:rPr>
              <a:t>docs.geoserver.org/latest/en/user/community/ogc-api/index.html</a:t>
            </a:r>
            <a:endParaRPr lang="de-DE" dirty="0" smtClean="0"/>
          </a:p>
          <a:p>
            <a:pPr lvl="1"/>
            <a:r>
              <a:rPr lang="de-DE" dirty="0" smtClean="0"/>
              <a:t>„</a:t>
            </a:r>
            <a:r>
              <a:rPr lang="en-US" dirty="0"/>
              <a:t>The modules are still in their infancy, there is a set of activities that could help their </a:t>
            </a:r>
            <a:r>
              <a:rPr lang="en-US" dirty="0" smtClean="0"/>
              <a:t>development”</a:t>
            </a:r>
          </a:p>
          <a:p>
            <a:r>
              <a:rPr lang="en-US" b="1" dirty="0" err="1" smtClean="0"/>
              <a:t>MapServer</a:t>
            </a:r>
            <a:r>
              <a:rPr lang="en-US" dirty="0"/>
              <a:t>: </a:t>
            </a:r>
            <a:r>
              <a:rPr lang="en-US" dirty="0">
                <a:hlinkClick r:id="rId4"/>
              </a:rPr>
              <a:t>https://</a:t>
            </a:r>
            <a:r>
              <a:rPr lang="en-US" dirty="0" smtClean="0">
                <a:hlinkClick r:id="rId4"/>
              </a:rPr>
              <a:t>mapserver.org/ogc/ogc_api.html</a:t>
            </a:r>
            <a:endParaRPr lang="en-US" dirty="0" smtClean="0"/>
          </a:p>
          <a:p>
            <a:r>
              <a:rPr lang="de-DE" b="1" dirty="0" err="1" smtClean="0"/>
              <a:t>Ldproxy</a:t>
            </a:r>
            <a:r>
              <a:rPr lang="de-DE" b="1" dirty="0" smtClean="0"/>
              <a:t>: </a:t>
            </a:r>
          </a:p>
          <a:p>
            <a:pPr lvl="1"/>
            <a:r>
              <a:rPr lang="en-US" dirty="0" smtClean="0">
                <a:hlinkClick r:id="rId5"/>
              </a:rPr>
              <a:t>https</a:t>
            </a:r>
            <a:r>
              <a:rPr lang="en-US" dirty="0">
                <a:hlinkClick r:id="rId5"/>
              </a:rPr>
              <a:t>://interactive-instruments.github.io/ldproxy</a:t>
            </a:r>
            <a:r>
              <a:rPr lang="en-US" dirty="0" smtClean="0">
                <a:hlinkClick r:id="rId5"/>
              </a:rPr>
              <a:t>/</a:t>
            </a:r>
            <a:r>
              <a:rPr lang="en-US" dirty="0"/>
              <a:t> and </a:t>
            </a:r>
            <a:r>
              <a:rPr lang="en-US" dirty="0">
                <a:hlinkClick r:id="rId6"/>
              </a:rPr>
              <a:t>https://</a:t>
            </a:r>
            <a:r>
              <a:rPr lang="en-US" dirty="0" smtClean="0">
                <a:hlinkClick r:id="rId6"/>
              </a:rPr>
              <a:t>github.com/interactive-instruments/ldproxy</a:t>
            </a:r>
            <a:endParaRPr lang="en-US" dirty="0" smtClean="0"/>
          </a:p>
          <a:p>
            <a:pPr lvl="1"/>
            <a:r>
              <a:rPr lang="en-US" dirty="0" smtClean="0"/>
              <a:t>allows a quick </a:t>
            </a:r>
            <a:r>
              <a:rPr lang="en-US" dirty="0"/>
              <a:t>set up </a:t>
            </a:r>
            <a:r>
              <a:rPr lang="en-US" dirty="0" smtClean="0"/>
              <a:t>of Web </a:t>
            </a:r>
            <a:r>
              <a:rPr lang="en-US" dirty="0"/>
              <a:t>APIs that make geospatial data available to </a:t>
            </a:r>
            <a:r>
              <a:rPr lang="en-US" dirty="0" smtClean="0"/>
              <a:t>remote servers </a:t>
            </a:r>
            <a:r>
              <a:rPr lang="en-US" dirty="0"/>
              <a:t>or to your own applications via HTTP.</a:t>
            </a:r>
            <a:endParaRPr lang="en-US" dirty="0" smtClean="0"/>
          </a:p>
          <a:p>
            <a:endParaRPr lang="en-US" dirty="0"/>
          </a:p>
          <a:p>
            <a:endParaRPr lang="en-US" dirty="0" smtClean="0"/>
          </a:p>
        </p:txBody>
      </p:sp>
    </p:spTree>
    <p:extLst>
      <p:ext uri="{BB962C8B-B14F-4D97-AF65-F5344CB8AC3E}">
        <p14:creationId xmlns:p14="http://schemas.microsoft.com/office/powerpoint/2010/main" val="28524765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Open Source </a:t>
            </a:r>
            <a:r>
              <a:rPr lang="de-DE" dirty="0" err="1"/>
              <a:t>Implementations</a:t>
            </a:r>
            <a:endParaRPr lang="de-DE" dirty="0"/>
          </a:p>
        </p:txBody>
      </p:sp>
      <p:sp>
        <p:nvSpPr>
          <p:cNvPr id="3" name="Inhaltsplatzhalter 2"/>
          <p:cNvSpPr>
            <a:spLocks noGrp="1"/>
          </p:cNvSpPr>
          <p:nvPr>
            <p:ph idx="1"/>
          </p:nvPr>
        </p:nvSpPr>
        <p:spPr/>
        <p:txBody>
          <a:bodyPr/>
          <a:lstStyle/>
          <a:p>
            <a:r>
              <a:rPr lang="en-US" dirty="0"/>
              <a:t>Still much work to do:</a:t>
            </a:r>
            <a:br>
              <a:rPr lang="en-US" dirty="0"/>
            </a:br>
            <a:r>
              <a:rPr lang="en-US" dirty="0"/>
              <a:t/>
            </a:r>
            <a:br>
              <a:rPr lang="en-US" dirty="0"/>
            </a:br>
            <a:r>
              <a:rPr lang="de-DE" dirty="0"/>
              <a:t>April 25-27, 2023</a:t>
            </a:r>
            <a:br>
              <a:rPr lang="de-DE" dirty="0"/>
            </a:br>
            <a:r>
              <a:rPr lang="de-DE" dirty="0"/>
              <a:t/>
            </a:r>
            <a:br>
              <a:rPr lang="de-DE" dirty="0"/>
            </a:br>
            <a:r>
              <a:rPr lang="en-US" dirty="0"/>
              <a:t>“indicate whether you wish </a:t>
            </a:r>
            <a:br>
              <a:rPr lang="en-US" dirty="0"/>
            </a:br>
            <a:r>
              <a:rPr lang="en-US" dirty="0"/>
              <a:t>to be considered for </a:t>
            </a:r>
            <a:br>
              <a:rPr lang="en-US" dirty="0"/>
            </a:br>
            <a:r>
              <a:rPr lang="en-US" dirty="0"/>
              <a:t>Travel Support Funding”</a:t>
            </a:r>
          </a:p>
          <a:p>
            <a:endParaRPr lang="de-DE" dirty="0"/>
          </a:p>
        </p:txBody>
      </p:sp>
      <p:pic>
        <p:nvPicPr>
          <p:cNvPr id="4" name="Picture 2" descr="C:\Users\behr\AppData\Local\Temp\SNAGHTML69c8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9807" y="1983411"/>
            <a:ext cx="5645826" cy="185394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hteck 4"/>
          <p:cNvSpPr/>
          <p:nvPr/>
        </p:nvSpPr>
        <p:spPr>
          <a:xfrm>
            <a:off x="4625502" y="3890222"/>
            <a:ext cx="6096000" cy="400110"/>
          </a:xfrm>
          <a:prstGeom prst="rect">
            <a:avLst/>
          </a:prstGeom>
        </p:spPr>
        <p:txBody>
          <a:bodyPr>
            <a:spAutoFit/>
          </a:bodyPr>
          <a:lstStyle/>
          <a:p>
            <a:r>
              <a:rPr lang="de-DE" sz="1000" dirty="0">
                <a:latin typeface="Calibri" panose="020F0502020204030204" pitchFamily="34" charset="0"/>
                <a:cs typeface="Calibri" panose="020F0502020204030204" pitchFamily="34" charset="0"/>
              </a:rPr>
              <a:t>https://developer.ogc.org/sprints/20/?utm_source=phplist910&amp;utm_medium=email&amp;utm_content=HTML&amp;utm_campaign=Developers+Invited+to+the+2023+Open+Standards+and+Open+Source+Software+Code+Sprint</a:t>
            </a:r>
          </a:p>
        </p:txBody>
      </p:sp>
    </p:spTree>
    <p:extLst>
      <p:ext uri="{BB962C8B-B14F-4D97-AF65-F5344CB8AC3E}">
        <p14:creationId xmlns:p14="http://schemas.microsoft.com/office/powerpoint/2010/main" val="7651821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064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0" hangingPunct="0"/>
            <a:endParaRPr lang="de-DE"/>
          </a:p>
        </p:txBody>
      </p:sp>
      <p:sp>
        <p:nvSpPr>
          <p:cNvPr id="2" name="Titel 1"/>
          <p:cNvSpPr>
            <a:spLocks noGrp="1"/>
          </p:cNvSpPr>
          <p:nvPr>
            <p:ph type="title"/>
          </p:nvPr>
        </p:nvSpPr>
        <p:spPr>
          <a:xfrm>
            <a:off x="838200" y="2039303"/>
            <a:ext cx="10515600" cy="1176338"/>
          </a:xfrm>
        </p:spPr>
        <p:txBody>
          <a:bodyPr/>
          <a:lstStyle/>
          <a:p>
            <a:pPr algn="r"/>
            <a:r>
              <a:rPr lang="de-DE" dirty="0" smtClean="0">
                <a:solidFill>
                  <a:schemeClr val="accent4">
                    <a:lumMod val="40000"/>
                    <a:lumOff val="60000"/>
                  </a:schemeClr>
                </a:solidFill>
              </a:rPr>
              <a:t>Summary</a:t>
            </a: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lstStyle/>
          <a:p>
            <a:pPr algn="r"/>
            <a:r>
              <a:rPr lang="de-DE" dirty="0" err="1" smtClean="0">
                <a:solidFill>
                  <a:schemeClr val="accent4">
                    <a:lumMod val="40000"/>
                    <a:lumOff val="60000"/>
                  </a:schemeClr>
                </a:solidFill>
              </a:rPr>
              <a:t>Significant</a:t>
            </a:r>
            <a:r>
              <a:rPr lang="de-DE" dirty="0" smtClean="0">
                <a:solidFill>
                  <a:schemeClr val="accent4">
                    <a:lumMod val="40000"/>
                    <a:lumOff val="60000"/>
                  </a:schemeClr>
                </a:solidFill>
              </a:rPr>
              <a:t> </a:t>
            </a:r>
            <a:r>
              <a:rPr lang="de-DE" dirty="0" err="1" smtClean="0">
                <a:solidFill>
                  <a:schemeClr val="accent4">
                    <a:lumMod val="40000"/>
                    <a:lumOff val="60000"/>
                  </a:schemeClr>
                </a:solidFill>
              </a:rPr>
              <a:t>move</a:t>
            </a:r>
            <a:r>
              <a:rPr lang="de-DE" dirty="0" smtClean="0">
                <a:solidFill>
                  <a:schemeClr val="accent4">
                    <a:lumMod val="40000"/>
                    <a:lumOff val="60000"/>
                  </a:schemeClr>
                </a:solidFill>
              </a:rPr>
              <a:t> </a:t>
            </a:r>
            <a:r>
              <a:rPr lang="de-DE" dirty="0" err="1" smtClean="0">
                <a:solidFill>
                  <a:schemeClr val="accent4">
                    <a:lumMod val="40000"/>
                    <a:lumOff val="60000"/>
                  </a:schemeClr>
                </a:solidFill>
              </a:rPr>
              <a:t>from</a:t>
            </a:r>
            <a:r>
              <a:rPr lang="de-DE" dirty="0" smtClean="0">
                <a:solidFill>
                  <a:schemeClr val="accent4">
                    <a:lumMod val="40000"/>
                    <a:lumOff val="60000"/>
                  </a:schemeClr>
                </a:solidFill>
              </a:rPr>
              <a:t> traditional API </a:t>
            </a:r>
            <a:r>
              <a:rPr lang="de-DE" dirty="0" err="1" smtClean="0">
                <a:solidFill>
                  <a:schemeClr val="accent4">
                    <a:lumMod val="40000"/>
                    <a:lumOff val="60000"/>
                  </a:schemeClr>
                </a:solidFill>
              </a:rPr>
              <a:t>to</a:t>
            </a:r>
            <a:r>
              <a:rPr lang="de-DE" dirty="0" smtClean="0">
                <a:solidFill>
                  <a:schemeClr val="accent4">
                    <a:lumMod val="40000"/>
                    <a:lumOff val="60000"/>
                  </a:schemeClr>
                </a:solidFill>
              </a:rPr>
              <a:t> Open API</a:t>
            </a:r>
          </a:p>
          <a:p>
            <a:pPr algn="r"/>
            <a:r>
              <a:rPr lang="de-DE" dirty="0" err="1" smtClean="0">
                <a:solidFill>
                  <a:schemeClr val="accent4">
                    <a:lumMod val="40000"/>
                    <a:lumOff val="60000"/>
                  </a:schemeClr>
                </a:solidFill>
              </a:rPr>
              <a:t>Taking</a:t>
            </a:r>
            <a:r>
              <a:rPr lang="de-DE" dirty="0" smtClean="0">
                <a:solidFill>
                  <a:schemeClr val="accent4">
                    <a:lumMod val="40000"/>
                    <a:lumOff val="60000"/>
                  </a:schemeClr>
                </a:solidFill>
              </a:rPr>
              <a:t> </a:t>
            </a:r>
            <a:r>
              <a:rPr lang="de-DE" dirty="0" err="1" smtClean="0">
                <a:solidFill>
                  <a:schemeClr val="accent4">
                    <a:lumMod val="40000"/>
                    <a:lumOff val="60000"/>
                  </a:schemeClr>
                </a:solidFill>
              </a:rPr>
              <a:t>up</a:t>
            </a:r>
            <a:r>
              <a:rPr lang="de-DE" dirty="0" smtClean="0">
                <a:solidFill>
                  <a:schemeClr val="accent4">
                    <a:lumMod val="40000"/>
                    <a:lumOff val="60000"/>
                  </a:schemeClr>
                </a:solidFill>
              </a:rPr>
              <a:t> </a:t>
            </a:r>
            <a:r>
              <a:rPr lang="de-DE" dirty="0" err="1" smtClean="0">
                <a:solidFill>
                  <a:schemeClr val="accent4">
                    <a:lumMod val="40000"/>
                    <a:lumOff val="60000"/>
                  </a:schemeClr>
                </a:solidFill>
              </a:rPr>
              <a:t>building</a:t>
            </a:r>
            <a:r>
              <a:rPr lang="de-DE" dirty="0" smtClean="0">
                <a:solidFill>
                  <a:schemeClr val="accent4">
                    <a:lumMod val="40000"/>
                    <a:lumOff val="60000"/>
                  </a:schemeClr>
                </a:solidFill>
              </a:rPr>
              <a:t> </a:t>
            </a:r>
            <a:r>
              <a:rPr lang="de-DE" dirty="0" err="1" smtClean="0">
                <a:solidFill>
                  <a:schemeClr val="accent4">
                    <a:lumMod val="40000"/>
                    <a:lumOff val="60000"/>
                  </a:schemeClr>
                </a:solidFill>
              </a:rPr>
              <a:t>blocks</a:t>
            </a:r>
            <a:r>
              <a:rPr lang="de-DE" dirty="0" smtClean="0">
                <a:solidFill>
                  <a:schemeClr val="accent4">
                    <a:lumMod val="40000"/>
                    <a:lumOff val="60000"/>
                  </a:schemeClr>
                </a:solidFill>
              </a:rPr>
              <a:t> </a:t>
            </a:r>
            <a:r>
              <a:rPr lang="de-DE" dirty="0" err="1" smtClean="0">
                <a:solidFill>
                  <a:schemeClr val="accent4">
                    <a:lumMod val="40000"/>
                    <a:lumOff val="60000"/>
                  </a:schemeClr>
                </a:solidFill>
              </a:rPr>
              <a:t>of</a:t>
            </a:r>
            <a:r>
              <a:rPr lang="de-DE" dirty="0" smtClean="0">
                <a:solidFill>
                  <a:schemeClr val="accent4">
                    <a:lumMod val="40000"/>
                    <a:lumOff val="60000"/>
                  </a:schemeClr>
                </a:solidFill>
              </a:rPr>
              <a:t> </a:t>
            </a:r>
            <a:r>
              <a:rPr lang="de-DE" dirty="0" err="1" smtClean="0">
                <a:solidFill>
                  <a:schemeClr val="accent4">
                    <a:lumMod val="40000"/>
                    <a:lumOff val="60000"/>
                  </a:schemeClr>
                </a:solidFill>
              </a:rPr>
              <a:t>the</a:t>
            </a:r>
            <a:r>
              <a:rPr lang="de-DE" dirty="0" smtClean="0">
                <a:solidFill>
                  <a:schemeClr val="accent4">
                    <a:lumMod val="40000"/>
                    <a:lumOff val="60000"/>
                  </a:schemeClr>
                </a:solidFill>
              </a:rPr>
              <a:t> World Wide Web</a:t>
            </a:r>
          </a:p>
          <a:p>
            <a:pPr algn="r"/>
            <a:r>
              <a:rPr lang="de-DE" dirty="0" smtClean="0">
                <a:solidFill>
                  <a:schemeClr val="accent4">
                    <a:lumMod val="40000"/>
                    <a:lumOff val="60000"/>
                  </a:schemeClr>
                </a:solidFill>
              </a:rPr>
              <a:t>New </a:t>
            </a:r>
            <a:r>
              <a:rPr lang="de-DE" dirty="0" err="1" smtClean="0">
                <a:solidFill>
                  <a:schemeClr val="accent4">
                    <a:lumMod val="40000"/>
                    <a:lumOff val="60000"/>
                  </a:schemeClr>
                </a:solidFill>
              </a:rPr>
              <a:t>things</a:t>
            </a:r>
            <a:r>
              <a:rPr lang="de-DE" dirty="0" smtClean="0">
                <a:solidFill>
                  <a:schemeClr val="accent4">
                    <a:lumMod val="40000"/>
                    <a:lumOff val="60000"/>
                  </a:schemeClr>
                </a:solidFill>
              </a:rPr>
              <a:t> </a:t>
            </a:r>
            <a:r>
              <a:rPr lang="de-DE" dirty="0" err="1" smtClean="0">
                <a:solidFill>
                  <a:schemeClr val="accent4">
                    <a:lumMod val="40000"/>
                    <a:lumOff val="60000"/>
                  </a:schemeClr>
                </a:solidFill>
              </a:rPr>
              <a:t>to</a:t>
            </a:r>
            <a:r>
              <a:rPr lang="de-DE" dirty="0" smtClean="0">
                <a:solidFill>
                  <a:schemeClr val="accent4">
                    <a:lumMod val="40000"/>
                    <a:lumOff val="60000"/>
                  </a:schemeClr>
                </a:solidFill>
              </a:rPr>
              <a:t> </a:t>
            </a:r>
            <a:r>
              <a:rPr lang="de-DE" dirty="0" err="1" smtClean="0">
                <a:solidFill>
                  <a:schemeClr val="accent4">
                    <a:lumMod val="40000"/>
                    <a:lumOff val="60000"/>
                  </a:schemeClr>
                </a:solidFill>
              </a:rPr>
              <a:t>learn</a:t>
            </a:r>
            <a:r>
              <a:rPr lang="de-DE" dirty="0" smtClean="0">
                <a:solidFill>
                  <a:schemeClr val="accent4">
                    <a:lumMod val="40000"/>
                    <a:lumOff val="60000"/>
                  </a:schemeClr>
                </a:solidFill>
              </a:rPr>
              <a:t> </a:t>
            </a:r>
            <a:r>
              <a:rPr lang="de-DE" dirty="0" err="1" smtClean="0">
                <a:solidFill>
                  <a:schemeClr val="accent4">
                    <a:lumMod val="40000"/>
                    <a:lumOff val="60000"/>
                  </a:schemeClr>
                </a:solidFill>
              </a:rPr>
              <a:t>and</a:t>
            </a:r>
            <a:r>
              <a:rPr lang="de-DE" dirty="0" smtClean="0">
                <a:solidFill>
                  <a:schemeClr val="accent4">
                    <a:lumMod val="40000"/>
                    <a:lumOff val="60000"/>
                  </a:schemeClr>
                </a:solidFill>
              </a:rPr>
              <a:t> </a:t>
            </a:r>
            <a:r>
              <a:rPr lang="de-DE" dirty="0" err="1" smtClean="0">
                <a:solidFill>
                  <a:schemeClr val="accent4">
                    <a:lumMod val="40000"/>
                    <a:lumOff val="60000"/>
                  </a:schemeClr>
                </a:solidFill>
              </a:rPr>
              <a:t>to</a:t>
            </a:r>
            <a:r>
              <a:rPr lang="de-DE" dirty="0" smtClean="0">
                <a:solidFill>
                  <a:schemeClr val="accent4">
                    <a:lumMod val="40000"/>
                    <a:lumOff val="60000"/>
                  </a:schemeClr>
                </a:solidFill>
              </a:rPr>
              <a:t> </a:t>
            </a:r>
            <a:r>
              <a:rPr lang="de-DE" dirty="0" err="1" smtClean="0">
                <a:solidFill>
                  <a:schemeClr val="accent4">
                    <a:lumMod val="40000"/>
                    <a:lumOff val="60000"/>
                  </a:schemeClr>
                </a:solidFill>
              </a:rPr>
              <a:t>discover</a:t>
            </a:r>
            <a:endParaRPr lang="de-DE" dirty="0">
              <a:solidFill>
                <a:schemeClr val="accent4">
                  <a:lumMod val="40000"/>
                  <a:lumOff val="60000"/>
                </a:schemeClr>
              </a:solidFill>
            </a:endParaRPr>
          </a:p>
        </p:txBody>
      </p:sp>
    </p:spTree>
    <p:extLst>
      <p:ext uri="{BB962C8B-B14F-4D97-AF65-F5344CB8AC3E}">
        <p14:creationId xmlns:p14="http://schemas.microsoft.com/office/powerpoint/2010/main" val="25644978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en-US" dirty="0"/>
              <a:t>Easier and direct access and search of </a:t>
            </a:r>
            <a:r>
              <a:rPr lang="en-US" dirty="0" err="1"/>
              <a:t>geodata</a:t>
            </a:r>
            <a:r>
              <a:rPr lang="en-US" dirty="0"/>
              <a:t> (both </a:t>
            </a:r>
            <a:r>
              <a:rPr lang="en-US" dirty="0" smtClean="0"/>
              <a:t>human-readable – HTML - </a:t>
            </a:r>
            <a:r>
              <a:rPr lang="en-US" dirty="0"/>
              <a:t>and </a:t>
            </a:r>
            <a:r>
              <a:rPr lang="en-US" dirty="0" smtClean="0"/>
              <a:t>machine-readable – JSON -)</a:t>
            </a:r>
          </a:p>
          <a:p>
            <a:r>
              <a:rPr lang="en-US" dirty="0" smtClean="0"/>
              <a:t>Custom </a:t>
            </a:r>
            <a:r>
              <a:rPr lang="en-US" dirty="0"/>
              <a:t>modern web </a:t>
            </a:r>
            <a:r>
              <a:rPr lang="en-US" dirty="0" smtClean="0"/>
              <a:t>concepts </a:t>
            </a:r>
            <a:r>
              <a:rPr lang="en-US" dirty="0"/>
              <a:t>(</a:t>
            </a:r>
            <a:r>
              <a:rPr lang="en-US" dirty="0" smtClean="0"/>
              <a:t>JavaScript</a:t>
            </a:r>
            <a:r>
              <a:rPr lang="en-US" dirty="0"/>
              <a:t>, JSON</a:t>
            </a:r>
            <a:r>
              <a:rPr lang="en-US" dirty="0" smtClean="0"/>
              <a:t>)</a:t>
            </a:r>
          </a:p>
          <a:p>
            <a:r>
              <a:rPr lang="en-US" dirty="0" smtClean="0"/>
              <a:t>Constructed </a:t>
            </a:r>
            <a:r>
              <a:rPr lang="en-US" dirty="0"/>
              <a:t>as "building blocks" that can be used to assemble new APIs</a:t>
            </a:r>
            <a:endParaRPr lang="de-DE" dirty="0"/>
          </a:p>
        </p:txBody>
      </p:sp>
    </p:spTree>
    <p:extLst>
      <p:ext uri="{BB962C8B-B14F-4D97-AF65-F5344CB8AC3E}">
        <p14:creationId xmlns:p14="http://schemas.microsoft.com/office/powerpoint/2010/main" val="22137446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References</a:t>
            </a:r>
            <a:endParaRPr lang="de-DE" dirty="0"/>
          </a:p>
        </p:txBody>
      </p:sp>
      <p:sp>
        <p:nvSpPr>
          <p:cNvPr id="3" name="Inhaltsplatzhalter 2"/>
          <p:cNvSpPr>
            <a:spLocks noGrp="1"/>
          </p:cNvSpPr>
          <p:nvPr>
            <p:ph idx="1"/>
          </p:nvPr>
        </p:nvSpPr>
        <p:spPr/>
        <p:txBody>
          <a:bodyPr/>
          <a:lstStyle/>
          <a:p>
            <a:r>
              <a:rPr lang="de-DE" dirty="0">
                <a:hlinkClick r:id="rId2"/>
              </a:rPr>
              <a:t>https://ogcapi.ogc.org/features</a:t>
            </a:r>
            <a:r>
              <a:rPr lang="de-DE" dirty="0" smtClean="0">
                <a:hlinkClick r:id="rId2"/>
              </a:rPr>
              <a:t>/</a:t>
            </a:r>
            <a:endParaRPr lang="de-DE" dirty="0" smtClean="0"/>
          </a:p>
          <a:p>
            <a:r>
              <a:rPr lang="de-DE" dirty="0"/>
              <a:t>https://opengeospatial.github.io/e-learning/ogcapi-features/text/basic-main.html</a:t>
            </a:r>
          </a:p>
          <a:p>
            <a:r>
              <a:rPr lang="de-DE" dirty="0"/>
              <a:t>Emde, A. 2021. Der neue OGC API Features Standard, wie ist der Stand und was ist mit Open Source Geospatial Software möglich. FOSSGIS Konferenz 2021: Online-Event, 06.–09. Juni 2021, FOSSGIS e.V. et al., 2021. https://doi.org/10.5446/53905</a:t>
            </a:r>
          </a:p>
          <a:p>
            <a:r>
              <a:rPr lang="en-GB" dirty="0"/>
              <a:t>Fielding, R. T., 2000. Architectural Styles and the Design of Network-based Software Architectures. </a:t>
            </a:r>
            <a:r>
              <a:rPr lang="en-GB" dirty="0">
                <a:hlinkClick r:id="rId3"/>
              </a:rPr>
              <a:t>https://www.ics.uci.edu/~fielding/pubs/dissertation/top.htm</a:t>
            </a:r>
            <a:endParaRPr lang="de-DE" dirty="0"/>
          </a:p>
          <a:p>
            <a:r>
              <a:rPr lang="de-DE" dirty="0"/>
              <a:t>Hobona, G., 2020a. </a:t>
            </a:r>
            <a:r>
              <a:rPr lang="en-GB" dirty="0"/>
              <a:t>OGC APIs – An Introduction. </a:t>
            </a:r>
            <a:r>
              <a:rPr lang="en-GB" dirty="0">
                <a:hlinkClick r:id="rId4"/>
              </a:rPr>
              <a:t>https://inspire.ec.europa.eu/sites/default/files/ogc_apis_introduction.pdf</a:t>
            </a:r>
            <a:endParaRPr lang="de-DE" dirty="0"/>
          </a:p>
          <a:p>
            <a:r>
              <a:rPr lang="en-GB" dirty="0"/>
              <a:t>Hobona, G., 2020b. OGC APIs and the evolution of OGC standards - an update. FOSS4G UK Online 2020 - Sentinel, FOSS4G et al., 2020. https://doi.org/10.5446/14056</a:t>
            </a:r>
            <a:endParaRPr lang="de-DE" dirty="0"/>
          </a:p>
          <a:p>
            <a:r>
              <a:rPr lang="en-GB" dirty="0"/>
              <a:t>Open Geospatial Consortium (OGC), 2011. OGC Reference Model. https://www.ogc.org/standards/orm [2023-01-11]</a:t>
            </a:r>
            <a:endParaRPr lang="de-DE" dirty="0"/>
          </a:p>
          <a:p>
            <a:r>
              <a:rPr lang="de-DE" dirty="0"/>
              <a:t>Retterath, A., 2020. OGC API – Die zukünftige Architektur der OGC-Dienste. </a:t>
            </a:r>
            <a:r>
              <a:rPr lang="en-GB" dirty="0">
                <a:hlinkClick r:id="rId5"/>
              </a:rPr>
              <a:t>https://wiki.gdi-de.org/display/akgeod/OGC+API</a:t>
            </a:r>
            <a:endParaRPr lang="de-DE" dirty="0"/>
          </a:p>
          <a:p>
            <a:endParaRPr lang="de-DE" dirty="0" smtClean="0"/>
          </a:p>
          <a:p>
            <a:endParaRPr lang="de-DE" dirty="0"/>
          </a:p>
        </p:txBody>
      </p:sp>
    </p:spTree>
    <p:extLst>
      <p:ext uri="{BB962C8B-B14F-4D97-AF65-F5344CB8AC3E}">
        <p14:creationId xmlns:p14="http://schemas.microsoft.com/office/powerpoint/2010/main" val="13825789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de-DE" altLang="de-DE" dirty="0" err="1" smtClean="0"/>
              <a:t>Your</a:t>
            </a:r>
            <a:r>
              <a:rPr lang="de-DE" altLang="de-DE" dirty="0" smtClean="0"/>
              <a:t> Take-</a:t>
            </a:r>
            <a:r>
              <a:rPr lang="de-DE" altLang="de-DE" dirty="0" err="1" smtClean="0"/>
              <a:t>Away</a:t>
            </a:r>
            <a:r>
              <a:rPr lang="de-DE" altLang="de-DE" dirty="0" smtClean="0"/>
              <a:t>: </a:t>
            </a:r>
            <a:r>
              <a:rPr lang="de-DE" altLang="de-DE" dirty="0" err="1" smtClean="0"/>
              <a:t>Acronyms</a:t>
            </a:r>
            <a:r>
              <a:rPr lang="de-DE" altLang="de-DE" dirty="0" smtClean="0"/>
              <a:t> </a:t>
            </a:r>
            <a:r>
              <a:rPr lang="de-DE" altLang="de-DE" dirty="0" err="1" smtClean="0"/>
              <a:t>used</a:t>
            </a:r>
            <a:endParaRPr lang="de-DE" altLang="de-DE" dirty="0" smtClean="0"/>
          </a:p>
        </p:txBody>
      </p:sp>
      <p:sp>
        <p:nvSpPr>
          <p:cNvPr id="14339" name="Rectangle 3"/>
          <p:cNvSpPr>
            <a:spLocks noGrp="1" noChangeArrowheads="1"/>
          </p:cNvSpPr>
          <p:nvPr>
            <p:ph type="body" idx="1"/>
          </p:nvPr>
        </p:nvSpPr>
        <p:spPr/>
        <p:txBody>
          <a:bodyPr>
            <a:normAutofit/>
          </a:bodyPr>
          <a:lstStyle/>
          <a:p>
            <a:pPr eaLnBrk="1" hangingPunct="1"/>
            <a:r>
              <a:rPr lang="de-DE" altLang="de-DE" sz="1800" dirty="0"/>
              <a:t>HTTP – Hypertext Transfer Protocol</a:t>
            </a:r>
          </a:p>
          <a:p>
            <a:pPr eaLnBrk="1" hangingPunct="1"/>
            <a:r>
              <a:rPr lang="de-DE" altLang="de-DE" sz="1800" dirty="0" smtClean="0"/>
              <a:t>FTP </a:t>
            </a:r>
            <a:r>
              <a:rPr lang="de-DE" altLang="de-DE" sz="1800" dirty="0"/>
              <a:t>– File Transfer Protocol</a:t>
            </a:r>
          </a:p>
          <a:p>
            <a:pPr eaLnBrk="1" hangingPunct="1"/>
            <a:r>
              <a:rPr lang="de-DE" altLang="de-DE" sz="1800" dirty="0"/>
              <a:t>Content </a:t>
            </a:r>
            <a:r>
              <a:rPr lang="de-DE" altLang="de-DE" sz="1800" dirty="0" err="1"/>
              <a:t>Types</a:t>
            </a:r>
            <a:r>
              <a:rPr lang="de-DE" altLang="de-DE" sz="1800" dirty="0"/>
              <a:t> – </a:t>
            </a:r>
            <a:r>
              <a:rPr lang="de-DE" altLang="de-DE" sz="1800" dirty="0" err="1"/>
              <a:t>describes</a:t>
            </a:r>
            <a:r>
              <a:rPr lang="de-DE" altLang="de-DE" sz="1800" dirty="0"/>
              <a:t> </a:t>
            </a:r>
            <a:r>
              <a:rPr lang="de-DE" altLang="de-DE" sz="1800" dirty="0" err="1"/>
              <a:t>the</a:t>
            </a:r>
            <a:r>
              <a:rPr lang="de-DE" altLang="de-DE" sz="1800" dirty="0"/>
              <a:t> </a:t>
            </a:r>
            <a:r>
              <a:rPr lang="de-DE" altLang="de-DE" sz="1800" dirty="0" err="1"/>
              <a:t>encoding</a:t>
            </a:r>
            <a:r>
              <a:rPr lang="de-DE" altLang="de-DE" sz="1800" dirty="0"/>
              <a:t> / </a:t>
            </a:r>
            <a:r>
              <a:rPr lang="de-DE" altLang="de-DE" sz="1800" dirty="0" err="1"/>
              <a:t>format</a:t>
            </a:r>
            <a:r>
              <a:rPr lang="de-DE" altLang="de-DE" sz="1800" dirty="0"/>
              <a:t> </a:t>
            </a:r>
            <a:r>
              <a:rPr lang="de-DE" altLang="de-DE" sz="1800" dirty="0" err="1"/>
              <a:t>of</a:t>
            </a:r>
            <a:r>
              <a:rPr lang="de-DE" altLang="de-DE" sz="1800" dirty="0"/>
              <a:t> </a:t>
            </a:r>
            <a:r>
              <a:rPr lang="de-DE" altLang="de-DE" sz="1800" dirty="0" err="1"/>
              <a:t>the</a:t>
            </a:r>
            <a:r>
              <a:rPr lang="de-DE" altLang="de-DE" sz="1800" dirty="0"/>
              <a:t> </a:t>
            </a:r>
            <a:r>
              <a:rPr lang="de-DE" altLang="de-DE" sz="1800" dirty="0" err="1"/>
              <a:t>resource</a:t>
            </a:r>
            <a:r>
              <a:rPr lang="de-DE" altLang="de-DE" sz="1800" dirty="0"/>
              <a:t> </a:t>
            </a:r>
            <a:r>
              <a:rPr lang="de-DE" altLang="de-DE" sz="1800" dirty="0" err="1"/>
              <a:t>transfered</a:t>
            </a:r>
            <a:r>
              <a:rPr lang="de-DE" altLang="de-DE" sz="1800" dirty="0"/>
              <a:t> </a:t>
            </a:r>
            <a:r>
              <a:rPr lang="de-DE" altLang="de-DE" sz="1800" dirty="0" err="1"/>
              <a:t>by</a:t>
            </a:r>
            <a:r>
              <a:rPr lang="de-DE" altLang="de-DE" sz="1800" dirty="0"/>
              <a:t> HTTP </a:t>
            </a:r>
            <a:r>
              <a:rPr lang="de-DE" altLang="de-DE" sz="1200" dirty="0"/>
              <a:t>(http://www.rfc-editor.org/rfc/rfc1521.txt)</a:t>
            </a:r>
          </a:p>
          <a:p>
            <a:pPr eaLnBrk="1" hangingPunct="1"/>
            <a:r>
              <a:rPr lang="de-DE" altLang="de-DE" sz="1800" dirty="0"/>
              <a:t>URI – Uniform </a:t>
            </a:r>
            <a:r>
              <a:rPr lang="de-DE" altLang="de-DE" sz="1800" dirty="0" err="1"/>
              <a:t>Resource</a:t>
            </a:r>
            <a:r>
              <a:rPr lang="de-DE" altLang="de-DE" sz="1800" dirty="0"/>
              <a:t> Identifier </a:t>
            </a:r>
            <a:r>
              <a:rPr lang="de-DE" altLang="de-DE" sz="1200" dirty="0"/>
              <a:t>(http://www.rfc-editor.org/rfc/rfc2396.txt)</a:t>
            </a:r>
          </a:p>
          <a:p>
            <a:pPr eaLnBrk="1" hangingPunct="1"/>
            <a:r>
              <a:rPr lang="de-DE" altLang="de-DE" sz="1800" dirty="0"/>
              <a:t>CGI – Common Gateway Interface </a:t>
            </a:r>
            <a:r>
              <a:rPr lang="de-DE" altLang="de-DE" sz="1200" dirty="0"/>
              <a:t>(http://www.rfc-editor.org/rfc/rfc3875.txt)</a:t>
            </a:r>
          </a:p>
          <a:p>
            <a:pPr eaLnBrk="1" hangingPunct="1"/>
            <a:r>
              <a:rPr lang="de-DE" altLang="de-DE" sz="1800" dirty="0"/>
              <a:t>DBMS – </a:t>
            </a:r>
            <a:r>
              <a:rPr lang="de-DE" altLang="de-DE" sz="1800" dirty="0" err="1"/>
              <a:t>Datebase</a:t>
            </a:r>
            <a:r>
              <a:rPr lang="de-DE" altLang="de-DE" sz="1800" dirty="0"/>
              <a:t> Management System</a:t>
            </a:r>
          </a:p>
          <a:p>
            <a:pPr eaLnBrk="1" hangingPunct="1"/>
            <a:r>
              <a:rPr lang="de-DE" altLang="de-DE" sz="1800" dirty="0"/>
              <a:t>SQL – Structured Query Language (</a:t>
            </a:r>
            <a:r>
              <a:rPr lang="de-DE" altLang="de-DE" sz="1800" dirty="0" err="1"/>
              <a:t>manipulating</a:t>
            </a:r>
            <a:r>
              <a:rPr lang="de-DE" altLang="de-DE" sz="1800" dirty="0"/>
              <a:t> / </a:t>
            </a:r>
            <a:r>
              <a:rPr lang="de-DE" altLang="de-DE" sz="1800" dirty="0" err="1"/>
              <a:t>Querying</a:t>
            </a:r>
            <a:r>
              <a:rPr lang="de-DE" altLang="de-DE" sz="1800" dirty="0"/>
              <a:t> </a:t>
            </a:r>
            <a:r>
              <a:rPr lang="de-DE" altLang="de-DE" sz="1800" dirty="0" err="1"/>
              <a:t>databases</a:t>
            </a:r>
            <a:r>
              <a:rPr lang="de-DE" altLang="de-DE" sz="1800" dirty="0"/>
              <a:t>)</a:t>
            </a:r>
          </a:p>
          <a:p>
            <a:pPr eaLnBrk="1" hangingPunct="1"/>
            <a:r>
              <a:rPr lang="de-DE" altLang="de-DE" sz="1800" dirty="0" smtClean="0"/>
              <a:t>Port</a:t>
            </a:r>
          </a:p>
          <a:p>
            <a:pPr eaLnBrk="1" hangingPunct="1"/>
            <a:r>
              <a:rPr lang="de-DE" altLang="de-DE" sz="1800" dirty="0" smtClean="0"/>
              <a:t>YAML</a:t>
            </a:r>
          </a:p>
          <a:p>
            <a:pPr eaLnBrk="1" hangingPunct="1"/>
            <a:r>
              <a:rPr lang="de-DE" altLang="de-DE" sz="1800" dirty="0" smtClean="0"/>
              <a:t>JSON</a:t>
            </a:r>
          </a:p>
          <a:p>
            <a:pPr eaLnBrk="1" hangingPunct="1"/>
            <a:r>
              <a:rPr lang="de-DE" altLang="de-DE" sz="1800" dirty="0" smtClean="0"/>
              <a:t>XML, GML</a:t>
            </a:r>
            <a:endParaRPr lang="de-DE" altLang="de-DE" sz="1800" dirty="0"/>
          </a:p>
        </p:txBody>
      </p:sp>
    </p:spTree>
    <p:extLst>
      <p:ext uri="{BB962C8B-B14F-4D97-AF65-F5344CB8AC3E}">
        <p14:creationId xmlns:p14="http://schemas.microsoft.com/office/powerpoint/2010/main" val="879720400"/>
      </p:ext>
    </p:extLst>
  </p:cSld>
  <p:clrMapOvr>
    <a:masterClrMapping/>
  </p:clrMapOvr>
  <mc:AlternateContent xmlns:mc="http://schemas.openxmlformats.org/markup-compatibility/2006" xmlns:p14="http://schemas.microsoft.com/office/powerpoint/2010/main">
    <mc:Choice Requires="p14">
      <p:transition spd="slow" p14:dur="2000" advTm="37851"/>
    </mc:Choice>
    <mc:Fallback xmlns="">
      <p:transition spd="slow" advTm="3785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ltLang="de-DE" dirty="0"/>
              <a:t>Uniform Resource Locator (URL)</a:t>
            </a:r>
            <a:endParaRPr lang="de-DE" dirty="0"/>
          </a:p>
        </p:txBody>
      </p:sp>
      <p:sp>
        <p:nvSpPr>
          <p:cNvPr id="4" name="Rectangle 3"/>
          <p:cNvSpPr txBox="1">
            <a:spLocks noChangeArrowheads="1"/>
          </p:cNvSpPr>
          <p:nvPr/>
        </p:nvSpPr>
        <p:spPr>
          <a:xfrm>
            <a:off x="1424327" y="4979300"/>
            <a:ext cx="8135938" cy="1338828"/>
          </a:xfrm>
          <a:prstGeom prst="rect">
            <a:avLst/>
          </a:prstGeom>
          <a:ln>
            <a:solidFill>
              <a:schemeClr val="accent6">
                <a:lumMod val="50000"/>
              </a:schemeClr>
            </a:solidFill>
          </a:ln>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altLang="de-DE" sz="1800" dirty="0" smtClean="0">
                <a:solidFill>
                  <a:srgbClr val="00B050"/>
                </a:solidFill>
              </a:rPr>
              <a:t>http</a:t>
            </a:r>
            <a:r>
              <a:rPr lang="de-DE" altLang="de-DE" sz="1800" dirty="0" smtClean="0"/>
              <a:t>://geoweb.hft-stuttgart.de</a:t>
            </a:r>
            <a:r>
              <a:rPr lang="de-DE" altLang="de-DE" sz="1800" dirty="0" smtClean="0">
                <a:solidFill>
                  <a:srgbClr val="0070C0"/>
                </a:solidFill>
              </a:rPr>
              <a:t>/cgi-bin/mapserv.exe</a:t>
            </a:r>
            <a:r>
              <a:rPr lang="de-DE" altLang="de-DE" sz="1800" dirty="0" smtClean="0"/>
              <a:t>?</a:t>
            </a:r>
            <a:r>
              <a:rPr lang="de-DE" altLang="de-DE" sz="1800" dirty="0" smtClean="0">
                <a:solidFill>
                  <a:srgbClr val="FF0000"/>
                </a:solidFill>
              </a:rPr>
              <a:t>img.x=348&amp;img.y=318&amp;zoomdir=1&amp;zoomsize=2&amp;layer=St%E4dte&amp;layer=motorway&amp;layer=roads&amp;layer=Fl</a:t>
            </a:r>
            <a:r>
              <a:rPr lang="de-DE" altLang="de-DE" sz="1800" b="1" dirty="0" smtClean="0">
                <a:solidFill>
                  <a:srgbClr val="FF0000"/>
                </a:solidFill>
              </a:rPr>
              <a:t>%FC</a:t>
            </a:r>
            <a:r>
              <a:rPr lang="de-DE" altLang="de-DE" sz="1800" dirty="0" smtClean="0">
                <a:solidFill>
                  <a:srgbClr val="FF0000"/>
                </a:solidFill>
              </a:rPr>
              <a:t>sse&amp;layer=H</a:t>
            </a:r>
            <a:r>
              <a:rPr lang="de-DE" altLang="de-DE" sz="1800" b="1" dirty="0" smtClean="0">
                <a:solidFill>
                  <a:srgbClr val="FF0000"/>
                </a:solidFill>
              </a:rPr>
              <a:t>%F6</a:t>
            </a:r>
            <a:r>
              <a:rPr lang="de-DE" altLang="de-DE" sz="1800" dirty="0" smtClean="0">
                <a:solidFill>
                  <a:srgbClr val="FF0000"/>
                </a:solidFill>
              </a:rPr>
              <a:t>henstufen&amp;layer=Europe&amp;map=C</a:t>
            </a:r>
            <a:r>
              <a:rPr lang="de-DE" altLang="de-DE" sz="1800" b="1" dirty="0" smtClean="0">
                <a:solidFill>
                  <a:srgbClr val="FF0000"/>
                </a:solidFill>
              </a:rPr>
              <a:t>%3A%2F</a:t>
            </a:r>
            <a:r>
              <a:rPr lang="de-DE" altLang="de-DE" sz="1800" dirty="0" smtClean="0">
                <a:solidFill>
                  <a:srgbClr val="FF0000"/>
                </a:solidFill>
              </a:rPr>
              <a:t>Programme</a:t>
            </a:r>
            <a:r>
              <a:rPr lang="de-DE" altLang="de-DE" sz="1800" b="1" dirty="0" smtClean="0">
                <a:solidFill>
                  <a:srgbClr val="FF0000"/>
                </a:solidFill>
              </a:rPr>
              <a:t>%2F</a:t>
            </a:r>
            <a:r>
              <a:rPr lang="de-DE" altLang="de-DE" sz="1800" dirty="0" smtClean="0">
                <a:solidFill>
                  <a:srgbClr val="FF0000"/>
                </a:solidFill>
              </a:rPr>
              <a:t>Apache+Group</a:t>
            </a:r>
            <a:r>
              <a:rPr lang="de-DE" altLang="de-DE" sz="1800" b="1" dirty="0" smtClean="0">
                <a:solidFill>
                  <a:srgbClr val="FF0000"/>
                </a:solidFill>
              </a:rPr>
              <a:t>%2F</a:t>
            </a:r>
            <a:r>
              <a:rPr lang="de-DE" altLang="de-DE" sz="1800" dirty="0" smtClean="0">
                <a:solidFill>
                  <a:srgbClr val="FF0000"/>
                </a:solidFill>
              </a:rPr>
              <a:t>Apache</a:t>
            </a:r>
            <a:r>
              <a:rPr lang="de-DE" altLang="de-DE" sz="1800" b="1" dirty="0" smtClean="0">
                <a:solidFill>
                  <a:srgbClr val="FF0000"/>
                </a:solidFill>
              </a:rPr>
              <a:t>%2F</a:t>
            </a:r>
            <a:r>
              <a:rPr lang="de-DE" altLang="de-DE" sz="1800" dirty="0" smtClean="0">
                <a:solidFill>
                  <a:srgbClr val="FF0000"/>
                </a:solidFill>
              </a:rPr>
              <a:t>htdocs</a:t>
            </a:r>
            <a:r>
              <a:rPr lang="de-DE" altLang="de-DE" sz="1800" b="1" dirty="0" smtClean="0">
                <a:solidFill>
                  <a:srgbClr val="FF0000"/>
                </a:solidFill>
              </a:rPr>
              <a:t>%2F</a:t>
            </a:r>
            <a:r>
              <a:rPr lang="de-DE" altLang="de-DE" sz="1800" dirty="0" smtClean="0">
                <a:solidFill>
                  <a:srgbClr val="FF0000"/>
                </a:solidFill>
              </a:rPr>
              <a:t>demo.map&amp;imgext=4.296614+49.186302+7.284114+52.174938&amp;imgxy=274.5+274.5</a:t>
            </a:r>
            <a:endParaRPr lang="en-GB" altLang="de-DE" sz="1800" dirty="0" smtClean="0"/>
          </a:p>
        </p:txBody>
      </p:sp>
      <p:sp>
        <p:nvSpPr>
          <p:cNvPr id="5" name="Textfeld 4"/>
          <p:cNvSpPr txBox="1"/>
          <p:nvPr/>
        </p:nvSpPr>
        <p:spPr>
          <a:xfrm>
            <a:off x="2445164" y="3784019"/>
            <a:ext cx="568682" cy="338554"/>
          </a:xfrm>
          <a:prstGeom prst="rect">
            <a:avLst/>
          </a:prstGeom>
          <a:noFill/>
        </p:spPr>
        <p:txBody>
          <a:bodyPr wrap="none" rtlCol="0">
            <a:spAutoFit/>
          </a:bodyPr>
          <a:lstStyle/>
          <a:p>
            <a:r>
              <a:rPr lang="de-DE" sz="1600" smtClean="0">
                <a:latin typeface="Calibri" panose="020F0502020204030204" pitchFamily="34" charset="0"/>
              </a:rPr>
              <a:t>Host</a:t>
            </a:r>
            <a:endParaRPr lang="de-DE" sz="1600" dirty="0">
              <a:latin typeface="Calibri" panose="020F0502020204030204" pitchFamily="34" charset="0"/>
            </a:endParaRPr>
          </a:p>
        </p:txBody>
      </p:sp>
      <p:sp>
        <p:nvSpPr>
          <p:cNvPr id="6" name="Textfeld 5"/>
          <p:cNvSpPr txBox="1"/>
          <p:nvPr/>
        </p:nvSpPr>
        <p:spPr>
          <a:xfrm>
            <a:off x="6182866" y="3784019"/>
            <a:ext cx="1230850" cy="338554"/>
          </a:xfrm>
          <a:prstGeom prst="rect">
            <a:avLst/>
          </a:prstGeom>
          <a:noFill/>
        </p:spPr>
        <p:txBody>
          <a:bodyPr wrap="none" rtlCol="0">
            <a:spAutoFit/>
          </a:bodyPr>
          <a:lstStyle/>
          <a:p>
            <a:r>
              <a:rPr lang="de-DE" sz="1600" dirty="0" smtClean="0">
                <a:solidFill>
                  <a:srgbClr val="FF0000"/>
                </a:solidFill>
                <a:latin typeface="Calibri" panose="020F0502020204030204" pitchFamily="34" charset="0"/>
              </a:rPr>
              <a:t>Query String</a:t>
            </a:r>
            <a:endParaRPr lang="de-DE" sz="1600" dirty="0">
              <a:solidFill>
                <a:srgbClr val="FF0000"/>
              </a:solidFill>
              <a:latin typeface="Calibri" panose="020F0502020204030204" pitchFamily="34" charset="0"/>
            </a:endParaRPr>
          </a:p>
        </p:txBody>
      </p:sp>
      <p:sp>
        <p:nvSpPr>
          <p:cNvPr id="7" name="Textfeld 6"/>
          <p:cNvSpPr txBox="1"/>
          <p:nvPr/>
        </p:nvSpPr>
        <p:spPr>
          <a:xfrm>
            <a:off x="4102516" y="3784019"/>
            <a:ext cx="934936" cy="338554"/>
          </a:xfrm>
          <a:prstGeom prst="rect">
            <a:avLst/>
          </a:prstGeom>
          <a:noFill/>
        </p:spPr>
        <p:txBody>
          <a:bodyPr wrap="none" rtlCol="0">
            <a:spAutoFit/>
          </a:bodyPr>
          <a:lstStyle/>
          <a:p>
            <a:r>
              <a:rPr lang="de-DE" sz="1600" dirty="0" smtClean="0">
                <a:solidFill>
                  <a:srgbClr val="0070C0"/>
                </a:solidFill>
                <a:latin typeface="Calibri" panose="020F0502020204030204" pitchFamily="34" charset="0"/>
              </a:rPr>
              <a:t>URL Path</a:t>
            </a:r>
            <a:endParaRPr lang="de-DE" sz="1600" dirty="0">
              <a:solidFill>
                <a:srgbClr val="0070C0"/>
              </a:solidFill>
              <a:latin typeface="Calibri" panose="020F0502020204030204" pitchFamily="34" charset="0"/>
            </a:endParaRPr>
          </a:p>
        </p:txBody>
      </p:sp>
      <p:sp>
        <p:nvSpPr>
          <p:cNvPr id="8" name="Textfeld 7"/>
          <p:cNvSpPr txBox="1"/>
          <p:nvPr/>
        </p:nvSpPr>
        <p:spPr>
          <a:xfrm>
            <a:off x="1365044" y="3784019"/>
            <a:ext cx="884538" cy="338554"/>
          </a:xfrm>
          <a:prstGeom prst="rect">
            <a:avLst/>
          </a:prstGeom>
          <a:noFill/>
        </p:spPr>
        <p:txBody>
          <a:bodyPr wrap="none" rtlCol="0">
            <a:spAutoFit/>
          </a:bodyPr>
          <a:lstStyle/>
          <a:p>
            <a:r>
              <a:rPr lang="de-DE" sz="1600" dirty="0" smtClean="0">
                <a:solidFill>
                  <a:srgbClr val="00B050"/>
                </a:solidFill>
                <a:latin typeface="Calibri" panose="020F0502020204030204" pitchFamily="34" charset="0"/>
              </a:rPr>
              <a:t>Protocol</a:t>
            </a:r>
            <a:endParaRPr lang="de-DE" sz="1600" dirty="0">
              <a:solidFill>
                <a:srgbClr val="00B050"/>
              </a:solidFill>
              <a:latin typeface="Calibri" panose="020F0502020204030204" pitchFamily="34" charset="0"/>
            </a:endParaRPr>
          </a:p>
        </p:txBody>
      </p:sp>
      <p:sp>
        <p:nvSpPr>
          <p:cNvPr id="9" name="Textfeld 8"/>
          <p:cNvSpPr txBox="1"/>
          <p:nvPr/>
        </p:nvSpPr>
        <p:spPr>
          <a:xfrm>
            <a:off x="7773756" y="3784019"/>
            <a:ext cx="981615" cy="338554"/>
          </a:xfrm>
          <a:prstGeom prst="rect">
            <a:avLst/>
          </a:prstGeom>
          <a:noFill/>
        </p:spPr>
        <p:txBody>
          <a:bodyPr wrap="none" rtlCol="0">
            <a:spAutoFit/>
          </a:bodyPr>
          <a:lstStyle/>
          <a:p>
            <a:r>
              <a:rPr lang="de-DE" sz="1600" smtClean="0">
                <a:solidFill>
                  <a:srgbClr val="C00000"/>
                </a:solidFill>
                <a:latin typeface="Calibri" panose="020F0502020204030204" pitchFamily="34" charset="0"/>
              </a:rPr>
              <a:t>Fragment</a:t>
            </a:r>
            <a:endParaRPr lang="de-DE" sz="1600" dirty="0">
              <a:solidFill>
                <a:srgbClr val="C00000"/>
              </a:solidFill>
              <a:latin typeface="Calibri" panose="020F0502020204030204" pitchFamily="34" charset="0"/>
            </a:endParaRPr>
          </a:p>
        </p:txBody>
      </p:sp>
      <p:sp>
        <p:nvSpPr>
          <p:cNvPr id="10" name="Geschweifte Klammer rechts 9"/>
          <p:cNvSpPr/>
          <p:nvPr/>
        </p:nvSpPr>
        <p:spPr bwMode="auto">
          <a:xfrm rot="5400000">
            <a:off x="2625268" y="2811971"/>
            <a:ext cx="216000" cy="1296000"/>
          </a:xfrm>
          <a:prstGeom prst="rightBrace">
            <a:avLst/>
          </a:prstGeom>
          <a:noFill/>
          <a:ln w="9525"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endParaRPr>
          </a:p>
        </p:txBody>
      </p:sp>
      <p:sp>
        <p:nvSpPr>
          <p:cNvPr id="11" name="Textfeld 10"/>
          <p:cNvSpPr txBox="1"/>
          <p:nvPr/>
        </p:nvSpPr>
        <p:spPr>
          <a:xfrm>
            <a:off x="3100048" y="3784019"/>
            <a:ext cx="1001300" cy="584775"/>
          </a:xfrm>
          <a:prstGeom prst="rect">
            <a:avLst/>
          </a:prstGeom>
          <a:noFill/>
        </p:spPr>
        <p:txBody>
          <a:bodyPr wrap="none" rtlCol="0">
            <a:spAutoFit/>
          </a:bodyPr>
          <a:lstStyle/>
          <a:p>
            <a:pPr algn="ctr"/>
            <a:r>
              <a:rPr lang="de-DE" sz="1600" dirty="0" smtClean="0">
                <a:solidFill>
                  <a:srgbClr val="7030A0"/>
                </a:solidFill>
                <a:latin typeface="Calibri" panose="020F0502020204030204" pitchFamily="34" charset="0"/>
              </a:rPr>
              <a:t>Port</a:t>
            </a:r>
            <a:br>
              <a:rPr lang="de-DE" sz="1600" dirty="0" smtClean="0">
                <a:solidFill>
                  <a:srgbClr val="7030A0"/>
                </a:solidFill>
                <a:latin typeface="Calibri" panose="020F0502020204030204" pitchFamily="34" charset="0"/>
              </a:rPr>
            </a:br>
            <a:r>
              <a:rPr lang="de-DE" sz="1600" dirty="0" smtClean="0">
                <a:solidFill>
                  <a:srgbClr val="7030A0"/>
                </a:solidFill>
                <a:latin typeface="Calibri" panose="020F0502020204030204" pitchFamily="34" charset="0"/>
              </a:rPr>
              <a:t>(optional)</a:t>
            </a:r>
            <a:endParaRPr lang="de-DE" sz="1600" dirty="0">
              <a:solidFill>
                <a:srgbClr val="7030A0"/>
              </a:solidFill>
              <a:latin typeface="Calibri" panose="020F0502020204030204" pitchFamily="34" charset="0"/>
            </a:endParaRPr>
          </a:p>
        </p:txBody>
      </p:sp>
      <p:sp>
        <p:nvSpPr>
          <p:cNvPr id="12" name="Textfeld 11"/>
          <p:cNvSpPr txBox="1"/>
          <p:nvPr/>
        </p:nvSpPr>
        <p:spPr>
          <a:xfrm>
            <a:off x="5030806" y="2000362"/>
            <a:ext cx="1518814" cy="338554"/>
          </a:xfrm>
          <a:prstGeom prst="rect">
            <a:avLst/>
          </a:prstGeom>
          <a:noFill/>
        </p:spPr>
        <p:txBody>
          <a:bodyPr wrap="none" rtlCol="0">
            <a:spAutoFit/>
          </a:bodyPr>
          <a:lstStyle/>
          <a:p>
            <a:r>
              <a:rPr lang="de-DE" sz="1600" dirty="0" smtClean="0">
                <a:latin typeface="Calibri" panose="020F0502020204030204" pitchFamily="34" charset="0"/>
              </a:rPr>
              <a:t>Query </a:t>
            </a:r>
            <a:r>
              <a:rPr lang="de-DE" sz="1600" dirty="0" err="1" smtClean="0">
                <a:latin typeface="Calibri" panose="020F0502020204030204" pitchFamily="34" charset="0"/>
              </a:rPr>
              <a:t>Delimiter</a:t>
            </a:r>
            <a:endParaRPr lang="de-DE" sz="1600" dirty="0">
              <a:latin typeface="Calibri" panose="020F0502020204030204" pitchFamily="34" charset="0"/>
            </a:endParaRPr>
          </a:p>
        </p:txBody>
      </p:sp>
      <p:cxnSp>
        <p:nvCxnSpPr>
          <p:cNvPr id="13" name="Gerade Verbindung mit Pfeil 12"/>
          <p:cNvCxnSpPr/>
          <p:nvPr/>
        </p:nvCxnSpPr>
        <p:spPr bwMode="auto">
          <a:xfrm>
            <a:off x="5541508" y="2394306"/>
            <a:ext cx="0" cy="453684"/>
          </a:xfrm>
          <a:prstGeom prst="straightConnector1">
            <a:avLst/>
          </a:prstGeom>
          <a:solidFill>
            <a:schemeClr val="accent1"/>
          </a:solidFill>
          <a:ln w="9525"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mit Pfeil 13"/>
          <p:cNvCxnSpPr/>
          <p:nvPr/>
        </p:nvCxnSpPr>
        <p:spPr bwMode="auto">
          <a:xfrm flipV="1">
            <a:off x="3604104" y="3208031"/>
            <a:ext cx="0" cy="575988"/>
          </a:xfrm>
          <a:prstGeom prst="straightConnector1">
            <a:avLst/>
          </a:prstGeom>
          <a:solidFill>
            <a:schemeClr val="accent1"/>
          </a:solidFill>
          <a:ln w="9525" cap="flat" cmpd="sng" algn="ctr">
            <a:solidFill>
              <a:srgbClr val="7030A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Geschweifte Klammer rechts 14"/>
          <p:cNvSpPr/>
          <p:nvPr/>
        </p:nvSpPr>
        <p:spPr bwMode="auto">
          <a:xfrm rot="5400000">
            <a:off x="4497438" y="2595985"/>
            <a:ext cx="216075" cy="1728048"/>
          </a:xfrm>
          <a:prstGeom prst="rightBrace">
            <a:avLst/>
          </a:prstGeom>
          <a:noFill/>
          <a:ln w="9525"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endParaRPr>
          </a:p>
        </p:txBody>
      </p:sp>
      <p:cxnSp>
        <p:nvCxnSpPr>
          <p:cNvPr id="16" name="Gerade Verbindung mit Pfeil 15"/>
          <p:cNvCxnSpPr/>
          <p:nvPr/>
        </p:nvCxnSpPr>
        <p:spPr bwMode="auto">
          <a:xfrm flipV="1">
            <a:off x="8284526" y="3208030"/>
            <a:ext cx="0" cy="575988"/>
          </a:xfrm>
          <a:prstGeom prst="straightConnector1">
            <a:avLst/>
          </a:prstGeom>
          <a:solidFill>
            <a:schemeClr val="accent1"/>
          </a:solidFill>
          <a:ln w="9525" cap="flat" cmpd="sng" algn="ctr">
            <a:solidFill>
              <a:srgbClr val="C0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Geschweifte Klammer rechts 16"/>
          <p:cNvSpPr/>
          <p:nvPr/>
        </p:nvSpPr>
        <p:spPr bwMode="auto">
          <a:xfrm rot="5400000">
            <a:off x="6621209" y="2415577"/>
            <a:ext cx="216153" cy="2088941"/>
          </a:xfrm>
          <a:prstGeom prst="rightBrace">
            <a:avLst/>
          </a:prstGeom>
          <a:noFill/>
          <a:ln w="9525"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endParaRPr>
          </a:p>
        </p:txBody>
      </p:sp>
      <p:sp>
        <p:nvSpPr>
          <p:cNvPr id="18" name="Textfeld 17"/>
          <p:cNvSpPr txBox="1"/>
          <p:nvPr/>
        </p:nvSpPr>
        <p:spPr>
          <a:xfrm>
            <a:off x="5613516" y="2365420"/>
            <a:ext cx="1887055" cy="338554"/>
          </a:xfrm>
          <a:prstGeom prst="rect">
            <a:avLst/>
          </a:prstGeom>
          <a:noFill/>
        </p:spPr>
        <p:txBody>
          <a:bodyPr wrap="none" rtlCol="0">
            <a:spAutoFit/>
          </a:bodyPr>
          <a:lstStyle/>
          <a:p>
            <a:r>
              <a:rPr lang="de-DE" sz="1600" dirty="0" smtClean="0">
                <a:solidFill>
                  <a:srgbClr val="FF0000"/>
                </a:solidFill>
                <a:latin typeface="Calibri" panose="020F0502020204030204" pitchFamily="34" charset="0"/>
              </a:rPr>
              <a:t>Key-Value-Pair (KVP)</a:t>
            </a:r>
            <a:endParaRPr lang="de-DE" sz="1600" dirty="0">
              <a:solidFill>
                <a:srgbClr val="FF0000"/>
              </a:solidFill>
              <a:latin typeface="Calibri" panose="020F0502020204030204" pitchFamily="34" charset="0"/>
            </a:endParaRPr>
          </a:p>
        </p:txBody>
      </p:sp>
      <p:sp>
        <p:nvSpPr>
          <p:cNvPr id="19" name="Geschweifte Klammer rechts 18"/>
          <p:cNvSpPr/>
          <p:nvPr/>
        </p:nvSpPr>
        <p:spPr bwMode="auto">
          <a:xfrm rot="5400000" flipH="1">
            <a:off x="6101307" y="2172716"/>
            <a:ext cx="287914" cy="1184776"/>
          </a:xfrm>
          <a:prstGeom prst="rightBrace">
            <a:avLst/>
          </a:prstGeom>
          <a:noFill/>
          <a:ln w="9525"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endParaRPr>
          </a:p>
        </p:txBody>
      </p:sp>
      <p:cxnSp>
        <p:nvCxnSpPr>
          <p:cNvPr id="20" name="Gerade Verbindung mit Pfeil 19"/>
          <p:cNvCxnSpPr/>
          <p:nvPr/>
        </p:nvCxnSpPr>
        <p:spPr bwMode="auto">
          <a:xfrm>
            <a:off x="7917772" y="2343934"/>
            <a:ext cx="0" cy="453684"/>
          </a:xfrm>
          <a:prstGeom prst="straightConnector1">
            <a:avLst/>
          </a:prstGeom>
          <a:solidFill>
            <a:schemeClr val="accent1"/>
          </a:solidFill>
          <a:ln w="9525"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feld 20"/>
          <p:cNvSpPr txBox="1"/>
          <p:nvPr/>
        </p:nvSpPr>
        <p:spPr>
          <a:xfrm>
            <a:off x="7119038" y="1983894"/>
            <a:ext cx="1801775" cy="338554"/>
          </a:xfrm>
          <a:prstGeom prst="rect">
            <a:avLst/>
          </a:prstGeom>
          <a:noFill/>
        </p:spPr>
        <p:txBody>
          <a:bodyPr wrap="none" rtlCol="0">
            <a:spAutoFit/>
          </a:bodyPr>
          <a:lstStyle/>
          <a:p>
            <a:r>
              <a:rPr lang="de-DE" sz="1600" dirty="0" smtClean="0">
                <a:latin typeface="Calibri" panose="020F0502020204030204" pitchFamily="34" charset="0"/>
              </a:rPr>
              <a:t>Fragment </a:t>
            </a:r>
            <a:r>
              <a:rPr lang="de-DE" sz="1600" dirty="0" err="1" smtClean="0">
                <a:latin typeface="Calibri" panose="020F0502020204030204" pitchFamily="34" charset="0"/>
              </a:rPr>
              <a:t>Delimiter</a:t>
            </a:r>
            <a:endParaRPr lang="de-DE" sz="1600" dirty="0">
              <a:latin typeface="Calibri" panose="020F0502020204030204" pitchFamily="34" charset="0"/>
            </a:endParaRPr>
          </a:p>
        </p:txBody>
      </p:sp>
      <p:sp>
        <p:nvSpPr>
          <p:cNvPr id="22" name="Rechteck 1"/>
          <p:cNvSpPr>
            <a:spLocks noChangeArrowheads="1"/>
          </p:cNvSpPr>
          <p:nvPr/>
        </p:nvSpPr>
        <p:spPr bwMode="auto">
          <a:xfrm>
            <a:off x="1424327" y="2920216"/>
            <a:ext cx="8234362" cy="338137"/>
          </a:xfrm>
          <a:prstGeom prst="rect">
            <a:avLst/>
          </a:prstGeom>
          <a:solidFill>
            <a:srgbClr val="DDDDDD">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r>
              <a:rPr lang="de-DE" altLang="de-DE" dirty="0">
                <a:solidFill>
                  <a:srgbClr val="008000"/>
                </a:solidFill>
              </a:rPr>
              <a:t>http</a:t>
            </a:r>
            <a:r>
              <a:rPr lang="de-DE" altLang="de-DE" dirty="0"/>
              <a:t>://</a:t>
            </a:r>
            <a:r>
              <a:rPr lang="de-DE" altLang="de-DE" dirty="0" smtClean="0"/>
              <a:t>www.gis-news.de:</a:t>
            </a:r>
            <a:r>
              <a:rPr lang="de-DE" altLang="de-DE" dirty="0" smtClean="0">
                <a:solidFill>
                  <a:srgbClr val="7030A0"/>
                </a:solidFill>
              </a:rPr>
              <a:t>80</a:t>
            </a:r>
            <a:r>
              <a:rPr lang="de-DE" altLang="de-DE" dirty="0" smtClean="0"/>
              <a:t>/</a:t>
            </a:r>
            <a:r>
              <a:rPr lang="de-DE" altLang="de-DE" dirty="0" smtClean="0">
                <a:solidFill>
                  <a:srgbClr val="0070C0"/>
                </a:solidFill>
              </a:rPr>
              <a:t>maps/showmap.php</a:t>
            </a:r>
            <a:r>
              <a:rPr lang="de-DE" altLang="de-DE" dirty="0" smtClean="0"/>
              <a:t>?</a:t>
            </a:r>
            <a:r>
              <a:rPr lang="de-DE" altLang="de-DE" dirty="0" smtClean="0">
                <a:solidFill>
                  <a:srgbClr val="FF0000"/>
                </a:solidFill>
              </a:rPr>
              <a:t>country=Greece&amp;region=all#</a:t>
            </a:r>
            <a:r>
              <a:rPr lang="de-DE" altLang="de-DE" dirty="0" smtClean="0">
                <a:solidFill>
                  <a:srgbClr val="C00000"/>
                </a:solidFill>
              </a:rPr>
              <a:t>Athens</a:t>
            </a:r>
            <a:endParaRPr lang="de-DE" altLang="de-DE" dirty="0">
              <a:solidFill>
                <a:srgbClr val="C00000"/>
              </a:solidFill>
            </a:endParaRPr>
          </a:p>
        </p:txBody>
      </p:sp>
    </p:spTree>
    <p:extLst>
      <p:ext uri="{BB962C8B-B14F-4D97-AF65-F5344CB8AC3E}">
        <p14:creationId xmlns:p14="http://schemas.microsoft.com/office/powerpoint/2010/main" val="584044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Content-Type </a:t>
            </a:r>
          </a:p>
        </p:txBody>
      </p:sp>
      <p:sp>
        <p:nvSpPr>
          <p:cNvPr id="3" name="Inhaltsplatzhalter 2"/>
          <p:cNvSpPr>
            <a:spLocks noGrp="1"/>
          </p:cNvSpPr>
          <p:nvPr>
            <p:ph idx="1"/>
          </p:nvPr>
        </p:nvSpPr>
        <p:spPr/>
        <p:txBody>
          <a:bodyPr/>
          <a:lstStyle/>
          <a:p>
            <a:r>
              <a:rPr lang="en-US" dirty="0"/>
              <a:t>Originally intended for </a:t>
            </a:r>
            <a:r>
              <a:rPr lang="en-US" dirty="0" smtClean="0"/>
              <a:t>e-mail </a:t>
            </a:r>
            <a:r>
              <a:rPr lang="en-US" dirty="0"/>
              <a:t>attachments, so-called multipart </a:t>
            </a:r>
            <a:r>
              <a:rPr lang="en-US" dirty="0" smtClean="0"/>
              <a:t>mails, denoted </a:t>
            </a:r>
            <a:r>
              <a:rPr lang="de-DE" altLang="de-DE" dirty="0"/>
              <a:t>Multipurpose Internet Mail </a:t>
            </a:r>
            <a:r>
              <a:rPr lang="de-DE" altLang="de-DE" dirty="0" err="1" smtClean="0"/>
              <a:t>Extensions</a:t>
            </a:r>
            <a:r>
              <a:rPr lang="de-DE" altLang="de-DE" dirty="0" smtClean="0"/>
              <a:t>, </a:t>
            </a:r>
            <a:r>
              <a:rPr lang="en-US" dirty="0" smtClean="0"/>
              <a:t>MIME.</a:t>
            </a:r>
          </a:p>
          <a:p>
            <a:r>
              <a:rPr lang="en-US" dirty="0" smtClean="0"/>
              <a:t>The MIME specification </a:t>
            </a:r>
            <a:r>
              <a:rPr lang="en-US" dirty="0"/>
              <a:t>informs about the data type of the respective part of the mail</a:t>
            </a:r>
            <a:r>
              <a:rPr lang="en-US" dirty="0" smtClean="0"/>
              <a:t>.</a:t>
            </a:r>
          </a:p>
          <a:p>
            <a:r>
              <a:rPr lang="en-US" dirty="0" smtClean="0"/>
              <a:t>However</a:t>
            </a:r>
            <a:r>
              <a:rPr lang="en-US" dirty="0"/>
              <a:t>, this information is not only useful for e-mails - almost always, when remote </a:t>
            </a:r>
            <a:r>
              <a:rPr lang="en-US" dirty="0" err="1"/>
              <a:t>programmes</a:t>
            </a:r>
            <a:r>
              <a:rPr lang="en-US" dirty="0"/>
              <a:t> (e.g. web browser and web server) communicate with each other because of an upcoming data transmission, it is also about the type of data to be transmitted</a:t>
            </a:r>
            <a:r>
              <a:rPr lang="en-US" dirty="0" smtClean="0"/>
              <a:t>.</a:t>
            </a:r>
          </a:p>
          <a:p>
            <a:endParaRPr lang="de-DE" dirty="0"/>
          </a:p>
        </p:txBody>
      </p:sp>
    </p:spTree>
    <p:extLst>
      <p:ext uri="{BB962C8B-B14F-4D97-AF65-F5344CB8AC3E}">
        <p14:creationId xmlns:p14="http://schemas.microsoft.com/office/powerpoint/2010/main" val="2476231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Content-Type </a:t>
            </a:r>
          </a:p>
        </p:txBody>
      </p:sp>
      <p:sp>
        <p:nvSpPr>
          <p:cNvPr id="3" name="Inhaltsplatzhalter 2"/>
          <p:cNvSpPr>
            <a:spLocks noGrp="1"/>
          </p:cNvSpPr>
          <p:nvPr>
            <p:ph idx="1"/>
          </p:nvPr>
        </p:nvSpPr>
        <p:spPr/>
        <p:txBody>
          <a:bodyPr/>
          <a:lstStyle/>
          <a:p>
            <a:r>
              <a:rPr lang="de-DE" altLang="de-DE" dirty="0" err="1" smtClean="0"/>
              <a:t>Two</a:t>
            </a:r>
            <a:r>
              <a:rPr lang="de-DE" altLang="de-DE" dirty="0" smtClean="0"/>
              <a:t> </a:t>
            </a:r>
            <a:r>
              <a:rPr lang="de-DE" altLang="de-DE" dirty="0" err="1" smtClean="0"/>
              <a:t>parts</a:t>
            </a:r>
            <a:r>
              <a:rPr lang="de-DE" altLang="de-DE" dirty="0" smtClean="0"/>
              <a:t>: Media type </a:t>
            </a:r>
            <a:r>
              <a:rPr lang="de-DE" altLang="de-DE" dirty="0"/>
              <a:t>+ Subtyp, </a:t>
            </a:r>
            <a:r>
              <a:rPr lang="de-DE" altLang="de-DE" dirty="0" err="1" smtClean="0"/>
              <a:t>separated</a:t>
            </a:r>
            <a:r>
              <a:rPr lang="de-DE" altLang="de-DE" dirty="0" smtClean="0"/>
              <a:t> </a:t>
            </a:r>
            <a:r>
              <a:rPr lang="de-DE" altLang="de-DE" dirty="0" err="1" smtClean="0"/>
              <a:t>by</a:t>
            </a:r>
            <a:r>
              <a:rPr lang="de-DE" altLang="de-DE" dirty="0" smtClean="0"/>
              <a:t> „/“</a:t>
            </a:r>
            <a:endParaRPr lang="de-DE" dirty="0" smtClean="0"/>
          </a:p>
          <a:p>
            <a:r>
              <a:rPr lang="de-DE" dirty="0" smtClean="0"/>
              <a:t>Essential </a:t>
            </a:r>
            <a:r>
              <a:rPr lang="de-DE" dirty="0" err="1"/>
              <a:t>media</a:t>
            </a:r>
            <a:r>
              <a:rPr lang="de-DE" dirty="0"/>
              <a:t> </a:t>
            </a:r>
            <a:r>
              <a:rPr lang="de-DE" dirty="0" err="1"/>
              <a:t>types</a:t>
            </a:r>
            <a:r>
              <a:rPr lang="de-DE" dirty="0" smtClean="0"/>
              <a:t>:</a:t>
            </a:r>
          </a:p>
          <a:p>
            <a:pPr lvl="1"/>
            <a:r>
              <a:rPr lang="de-DE" dirty="0" err="1" smtClean="0"/>
              <a:t>text</a:t>
            </a:r>
            <a:r>
              <a:rPr lang="de-DE" dirty="0" smtClean="0"/>
              <a:t> </a:t>
            </a:r>
            <a:r>
              <a:rPr lang="de-DE" dirty="0"/>
              <a:t>= </a:t>
            </a:r>
            <a:r>
              <a:rPr lang="de-DE" dirty="0" err="1"/>
              <a:t>for</a:t>
            </a:r>
            <a:r>
              <a:rPr lang="de-DE" dirty="0"/>
              <a:t> </a:t>
            </a:r>
            <a:r>
              <a:rPr lang="de-DE" dirty="0" err="1"/>
              <a:t>text</a:t>
            </a:r>
            <a:r>
              <a:rPr lang="de-DE" dirty="0"/>
              <a:t> </a:t>
            </a:r>
            <a:r>
              <a:rPr lang="de-DE" dirty="0" err="1" smtClean="0"/>
              <a:t>files</a:t>
            </a:r>
            <a:endParaRPr lang="de-DE" dirty="0" smtClean="0"/>
          </a:p>
          <a:p>
            <a:pPr lvl="1"/>
            <a:r>
              <a:rPr lang="de-DE" dirty="0" err="1" smtClean="0"/>
              <a:t>image</a:t>
            </a:r>
            <a:r>
              <a:rPr lang="de-DE" dirty="0" smtClean="0"/>
              <a:t> </a:t>
            </a:r>
            <a:r>
              <a:rPr lang="de-DE" dirty="0"/>
              <a:t>= </a:t>
            </a:r>
            <a:r>
              <a:rPr lang="de-DE" dirty="0" err="1"/>
              <a:t>for</a:t>
            </a:r>
            <a:r>
              <a:rPr lang="de-DE" dirty="0"/>
              <a:t> </a:t>
            </a:r>
            <a:r>
              <a:rPr lang="de-DE" dirty="0" err="1"/>
              <a:t>graphic</a:t>
            </a:r>
            <a:r>
              <a:rPr lang="de-DE" dirty="0"/>
              <a:t> </a:t>
            </a:r>
            <a:r>
              <a:rPr lang="de-DE" dirty="0" err="1" smtClean="0"/>
              <a:t>files</a:t>
            </a:r>
            <a:endParaRPr lang="de-DE" dirty="0" smtClean="0"/>
          </a:p>
          <a:p>
            <a:pPr lvl="1"/>
            <a:r>
              <a:rPr lang="de-DE" dirty="0" err="1" smtClean="0"/>
              <a:t>video</a:t>
            </a:r>
            <a:r>
              <a:rPr lang="de-DE" dirty="0" smtClean="0"/>
              <a:t> </a:t>
            </a:r>
            <a:r>
              <a:rPr lang="de-DE" dirty="0"/>
              <a:t>= </a:t>
            </a:r>
            <a:r>
              <a:rPr lang="de-DE" dirty="0" err="1"/>
              <a:t>for</a:t>
            </a:r>
            <a:r>
              <a:rPr lang="de-DE" dirty="0"/>
              <a:t> </a:t>
            </a:r>
            <a:r>
              <a:rPr lang="de-DE" dirty="0" err="1"/>
              <a:t>video</a:t>
            </a:r>
            <a:r>
              <a:rPr lang="de-DE" dirty="0"/>
              <a:t> </a:t>
            </a:r>
            <a:r>
              <a:rPr lang="de-DE" dirty="0" err="1" smtClean="0"/>
              <a:t>files</a:t>
            </a:r>
            <a:endParaRPr lang="de-DE" dirty="0" smtClean="0"/>
          </a:p>
          <a:p>
            <a:pPr lvl="1"/>
            <a:r>
              <a:rPr lang="de-DE" dirty="0" err="1" smtClean="0"/>
              <a:t>audio</a:t>
            </a:r>
            <a:r>
              <a:rPr lang="de-DE" dirty="0" smtClean="0"/>
              <a:t> </a:t>
            </a:r>
            <a:r>
              <a:rPr lang="de-DE" dirty="0"/>
              <a:t>= </a:t>
            </a:r>
            <a:r>
              <a:rPr lang="de-DE" dirty="0" err="1"/>
              <a:t>for</a:t>
            </a:r>
            <a:r>
              <a:rPr lang="de-DE" dirty="0"/>
              <a:t> </a:t>
            </a:r>
            <a:r>
              <a:rPr lang="de-DE" dirty="0" err="1"/>
              <a:t>sound</a:t>
            </a:r>
            <a:r>
              <a:rPr lang="de-DE" dirty="0"/>
              <a:t> </a:t>
            </a:r>
            <a:r>
              <a:rPr lang="de-DE" dirty="0" err="1" smtClean="0"/>
              <a:t>files</a:t>
            </a:r>
            <a:endParaRPr lang="de-DE" dirty="0" smtClean="0"/>
          </a:p>
          <a:p>
            <a:pPr lvl="1"/>
            <a:r>
              <a:rPr lang="de-DE" dirty="0" err="1" smtClean="0"/>
              <a:t>application</a:t>
            </a:r>
            <a:r>
              <a:rPr lang="de-DE" dirty="0" smtClean="0"/>
              <a:t> </a:t>
            </a:r>
            <a:r>
              <a:rPr lang="de-DE" dirty="0"/>
              <a:t>= </a:t>
            </a:r>
            <a:r>
              <a:rPr lang="de-DE" dirty="0" err="1"/>
              <a:t>for</a:t>
            </a:r>
            <a:r>
              <a:rPr lang="de-DE" dirty="0"/>
              <a:t> </a:t>
            </a:r>
            <a:r>
              <a:rPr lang="de-DE" dirty="0" err="1" smtClean="0"/>
              <a:t>resources</a:t>
            </a:r>
            <a:r>
              <a:rPr lang="de-DE" dirty="0" smtClean="0"/>
              <a:t> </a:t>
            </a:r>
            <a:r>
              <a:rPr lang="de-DE" dirty="0" err="1" smtClean="0"/>
              <a:t>requiring</a:t>
            </a:r>
            <a:r>
              <a:rPr lang="de-DE" dirty="0" smtClean="0"/>
              <a:t> </a:t>
            </a:r>
            <a:r>
              <a:rPr lang="de-DE" dirty="0"/>
              <a:t>a </a:t>
            </a:r>
            <a:r>
              <a:rPr lang="de-DE" dirty="0" err="1"/>
              <a:t>specific</a:t>
            </a:r>
            <a:r>
              <a:rPr lang="de-DE" dirty="0"/>
              <a:t> </a:t>
            </a:r>
            <a:r>
              <a:rPr lang="de-DE" dirty="0" err="1" smtClean="0"/>
              <a:t>programme</a:t>
            </a:r>
            <a:endParaRPr lang="de-DE" dirty="0" smtClean="0"/>
          </a:p>
          <a:p>
            <a:pPr lvl="1"/>
            <a:r>
              <a:rPr lang="de-DE" dirty="0" err="1" smtClean="0"/>
              <a:t>multipart</a:t>
            </a:r>
            <a:r>
              <a:rPr lang="de-DE" dirty="0" smtClean="0"/>
              <a:t> </a:t>
            </a:r>
            <a:r>
              <a:rPr lang="de-DE" dirty="0"/>
              <a:t>= </a:t>
            </a:r>
            <a:r>
              <a:rPr lang="de-DE" dirty="0" err="1"/>
              <a:t>for</a:t>
            </a:r>
            <a:r>
              <a:rPr lang="de-DE" dirty="0"/>
              <a:t> </a:t>
            </a:r>
            <a:r>
              <a:rPr lang="de-DE" dirty="0" err="1"/>
              <a:t>multipart</a:t>
            </a:r>
            <a:r>
              <a:rPr lang="de-DE" dirty="0"/>
              <a:t> </a:t>
            </a:r>
            <a:r>
              <a:rPr lang="de-DE" dirty="0" err="1" smtClean="0"/>
              <a:t>data</a:t>
            </a:r>
            <a:endParaRPr lang="de-DE" dirty="0" smtClean="0"/>
          </a:p>
          <a:p>
            <a:pPr lvl="1"/>
            <a:r>
              <a:rPr lang="de-DE" dirty="0" err="1" smtClean="0"/>
              <a:t>message</a:t>
            </a:r>
            <a:r>
              <a:rPr lang="de-DE" dirty="0" smtClean="0"/>
              <a:t> </a:t>
            </a:r>
            <a:r>
              <a:rPr lang="de-DE" dirty="0"/>
              <a:t>= </a:t>
            </a:r>
            <a:r>
              <a:rPr lang="de-DE" dirty="0" err="1"/>
              <a:t>for</a:t>
            </a:r>
            <a:r>
              <a:rPr lang="de-DE" dirty="0"/>
              <a:t> </a:t>
            </a:r>
            <a:r>
              <a:rPr lang="de-DE" dirty="0" err="1"/>
              <a:t>messages</a:t>
            </a:r>
            <a:endParaRPr lang="de-DE" dirty="0"/>
          </a:p>
        </p:txBody>
      </p:sp>
    </p:spTree>
    <p:extLst>
      <p:ext uri="{BB962C8B-B14F-4D97-AF65-F5344CB8AC3E}">
        <p14:creationId xmlns:p14="http://schemas.microsoft.com/office/powerpoint/2010/main" val="671098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Content-Type in HTML</a:t>
            </a:r>
            <a:endParaRPr lang="de-DE" dirty="0"/>
          </a:p>
        </p:txBody>
      </p:sp>
      <p:sp>
        <p:nvSpPr>
          <p:cNvPr id="3" name="Inhaltsplatzhalter 2"/>
          <p:cNvSpPr>
            <a:spLocks noGrp="1"/>
          </p:cNvSpPr>
          <p:nvPr>
            <p:ph idx="1"/>
          </p:nvPr>
        </p:nvSpPr>
        <p:spPr/>
        <p:txBody>
          <a:bodyPr/>
          <a:lstStyle/>
          <a:p>
            <a:r>
              <a:rPr lang="en-US" dirty="0"/>
              <a:t>Various HTML elements have attributes that expect the specification of a mime type as a value </a:t>
            </a:r>
            <a:r>
              <a:rPr lang="en-US" dirty="0" smtClean="0"/>
              <a:t>assignment</a:t>
            </a:r>
          </a:p>
          <a:p>
            <a:pPr lvl="1"/>
            <a:r>
              <a:rPr lang="de-DE" altLang="de-DE" dirty="0"/>
              <a:t>a (type=), </a:t>
            </a:r>
          </a:p>
          <a:p>
            <a:pPr lvl="1"/>
            <a:r>
              <a:rPr lang="de-DE" altLang="de-DE" dirty="0"/>
              <a:t>form (</a:t>
            </a:r>
            <a:r>
              <a:rPr lang="de-DE" altLang="de-DE" dirty="0" err="1"/>
              <a:t>accept</a:t>
            </a:r>
            <a:r>
              <a:rPr lang="de-DE" altLang="de-DE" dirty="0"/>
              <a:t>= und </a:t>
            </a:r>
            <a:r>
              <a:rPr lang="de-DE" altLang="de-DE" dirty="0" err="1"/>
              <a:t>enctype</a:t>
            </a:r>
            <a:r>
              <a:rPr lang="de-DE" altLang="de-DE" dirty="0"/>
              <a:t>=), </a:t>
            </a:r>
          </a:p>
          <a:p>
            <a:pPr lvl="1"/>
            <a:r>
              <a:rPr lang="de-DE" altLang="de-DE" dirty="0" err="1"/>
              <a:t>input</a:t>
            </a:r>
            <a:r>
              <a:rPr lang="de-DE" altLang="de-DE" dirty="0"/>
              <a:t> (</a:t>
            </a:r>
            <a:r>
              <a:rPr lang="de-DE" altLang="de-DE" dirty="0" err="1"/>
              <a:t>accept</a:t>
            </a:r>
            <a:r>
              <a:rPr lang="de-DE" altLang="de-DE" dirty="0"/>
              <a:t>=), </a:t>
            </a:r>
          </a:p>
          <a:p>
            <a:pPr lvl="1"/>
            <a:r>
              <a:rPr lang="de-DE" altLang="de-DE" dirty="0"/>
              <a:t>link (type=, </a:t>
            </a:r>
          </a:p>
          <a:p>
            <a:pPr lvl="1"/>
            <a:r>
              <a:rPr lang="de-DE" altLang="de-DE" dirty="0" err="1"/>
              <a:t>object</a:t>
            </a:r>
            <a:r>
              <a:rPr lang="de-DE" altLang="de-DE" dirty="0"/>
              <a:t> (</a:t>
            </a:r>
            <a:r>
              <a:rPr lang="de-DE" altLang="de-DE" dirty="0" err="1"/>
              <a:t>codetype</a:t>
            </a:r>
            <a:r>
              <a:rPr lang="de-DE" altLang="de-DE" dirty="0"/>
              <a:t>= und type=), </a:t>
            </a:r>
          </a:p>
          <a:p>
            <a:pPr lvl="1"/>
            <a:r>
              <a:rPr lang="de-DE" altLang="de-DE" dirty="0" err="1"/>
              <a:t>param</a:t>
            </a:r>
            <a:r>
              <a:rPr lang="de-DE" altLang="de-DE" dirty="0"/>
              <a:t> (type=), </a:t>
            </a:r>
          </a:p>
          <a:p>
            <a:pPr lvl="1"/>
            <a:r>
              <a:rPr lang="de-DE" altLang="de-DE" dirty="0" err="1"/>
              <a:t>script</a:t>
            </a:r>
            <a:r>
              <a:rPr lang="de-DE" altLang="de-DE" dirty="0"/>
              <a:t> (type=) und </a:t>
            </a:r>
          </a:p>
          <a:p>
            <a:pPr lvl="1"/>
            <a:r>
              <a:rPr lang="de-DE" altLang="de-DE" dirty="0"/>
              <a:t>style (type=)</a:t>
            </a:r>
          </a:p>
          <a:p>
            <a:endParaRPr lang="de-DE" dirty="0"/>
          </a:p>
        </p:txBody>
      </p:sp>
    </p:spTree>
    <p:extLst>
      <p:ext uri="{BB962C8B-B14F-4D97-AF65-F5344CB8AC3E}">
        <p14:creationId xmlns:p14="http://schemas.microsoft.com/office/powerpoint/2010/main" val="3642319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HFT Farbschema">
      <a:dk1>
        <a:srgbClr val="000000"/>
      </a:dk1>
      <a:lt1>
        <a:srgbClr val="FFFFFF"/>
      </a:lt1>
      <a:dk2>
        <a:srgbClr val="FFFFFF"/>
      </a:dk2>
      <a:lt2>
        <a:srgbClr val="FFFFFF"/>
      </a:lt2>
      <a:accent1>
        <a:srgbClr val="E84C22"/>
      </a:accent1>
      <a:accent2>
        <a:srgbClr val="B64926"/>
      </a:accent2>
      <a:accent3>
        <a:srgbClr val="B22600"/>
      </a:accent3>
      <a:accent4>
        <a:srgbClr val="FF8427"/>
      </a:accent4>
      <a:accent5>
        <a:srgbClr val="FF6600"/>
      </a:accent5>
      <a:accent6>
        <a:srgbClr val="FE967A"/>
      </a:accent6>
      <a:hlink>
        <a:srgbClr val="FF0000"/>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defRPr sz="1000" dirty="0">
            <a:latin typeface="Calibri" panose="020F0502020204030204" pitchFamily="34" charset="0"/>
            <a:cs typeface="Calibri" panose="020F0502020204030204" pitchFamily="34"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4361</Words>
  <Application>Microsoft Office PowerPoint</Application>
  <PresentationFormat>Breitbild</PresentationFormat>
  <Paragraphs>665</Paragraphs>
  <Slides>59</Slides>
  <Notes>11</Notes>
  <HiddenSlides>0</HiddenSlides>
  <MMClips>0</MMClips>
  <ScaleCrop>false</ScaleCrop>
  <HeadingPairs>
    <vt:vector size="6" baseType="variant">
      <vt:variant>
        <vt:lpstr>Verwendete Schriftarten</vt:lpstr>
      </vt:variant>
      <vt:variant>
        <vt:i4>11</vt:i4>
      </vt:variant>
      <vt:variant>
        <vt:lpstr>Design</vt:lpstr>
      </vt:variant>
      <vt:variant>
        <vt:i4>4</vt:i4>
      </vt:variant>
      <vt:variant>
        <vt:lpstr>Folientitel</vt:lpstr>
      </vt:variant>
      <vt:variant>
        <vt:i4>59</vt:i4>
      </vt:variant>
    </vt:vector>
  </HeadingPairs>
  <TitlesOfParts>
    <vt:vector size="74" baseType="lpstr">
      <vt:lpstr>AplusTextBold</vt:lpstr>
      <vt:lpstr>AplusTextLight</vt:lpstr>
      <vt:lpstr>AplusTextRegular</vt:lpstr>
      <vt:lpstr>Arial</vt:lpstr>
      <vt:lpstr>Arial Unicode MS</vt:lpstr>
      <vt:lpstr>Calibri</vt:lpstr>
      <vt:lpstr>Courier New</vt:lpstr>
      <vt:lpstr>Tahoma</vt:lpstr>
      <vt:lpstr>Times New Roman</vt:lpstr>
      <vt:lpstr>Trebuchet MS</vt:lpstr>
      <vt:lpstr>Wingdings</vt:lpstr>
      <vt:lpstr>Office</vt:lpstr>
      <vt:lpstr>1_Office</vt:lpstr>
      <vt:lpstr>2_Office</vt:lpstr>
      <vt:lpstr>3_Office</vt:lpstr>
      <vt:lpstr>OGC's API - from WMS/WFS to Open API</vt:lpstr>
      <vt:lpstr>Outline</vt:lpstr>
      <vt:lpstr>The Web: Small but powerful standards</vt:lpstr>
      <vt:lpstr>Service-oriented architecture </vt:lpstr>
      <vt:lpstr>Service-oriented architecture </vt:lpstr>
      <vt:lpstr>Uniform Resource Locator (URL)</vt:lpstr>
      <vt:lpstr>Content-Type </vt:lpstr>
      <vt:lpstr>Content-Type </vt:lpstr>
      <vt:lpstr>Content-Type in HTML</vt:lpstr>
      <vt:lpstr>PowerPoint-Präsentation</vt:lpstr>
      <vt:lpstr>Open Systems Interconnection model (OSI model)</vt:lpstr>
      <vt:lpstr>Basic HTTP Operation</vt:lpstr>
      <vt:lpstr>HTTP Basics</vt:lpstr>
      <vt:lpstr>HTTP Operations</vt:lpstr>
      <vt:lpstr>HTTP Status Codes</vt:lpstr>
      <vt:lpstr>HTTP Status codes (complete)</vt:lpstr>
      <vt:lpstr>Status Code and Open API</vt:lpstr>
      <vt:lpstr>PowerPoint-Präsentation</vt:lpstr>
      <vt:lpstr>Request-Reponse-Cycle</vt:lpstr>
      <vt:lpstr>POST-Request</vt:lpstr>
      <vt:lpstr>Web browser: Developer Tools to Track HTTP Communication</vt:lpstr>
      <vt:lpstr>GET vs. POST</vt:lpstr>
      <vt:lpstr>REST</vt:lpstr>
      <vt:lpstr>Representational State Transfer (REST)</vt:lpstr>
      <vt:lpstr>Basic concept</vt:lpstr>
      <vt:lpstr>HTTP Methods</vt:lpstr>
      <vt:lpstr>Tools</vt:lpstr>
      <vt:lpstr>Encodings</vt:lpstr>
      <vt:lpstr>XML</vt:lpstr>
      <vt:lpstr>GML</vt:lpstr>
      <vt:lpstr>HTML</vt:lpstr>
      <vt:lpstr>GeoJSON</vt:lpstr>
      <vt:lpstr>GeoJSON Example</vt:lpstr>
      <vt:lpstr>YAML</vt:lpstr>
      <vt:lpstr>Tradition Approach: The WFS API</vt:lpstr>
      <vt:lpstr>Web Feature Service</vt:lpstr>
      <vt:lpstr>WFS Practise</vt:lpstr>
      <vt:lpstr>Open API Approach: The WFS API</vt:lpstr>
      <vt:lpstr>OGC API - Features</vt:lpstr>
      <vt:lpstr>Landing Page</vt:lpstr>
      <vt:lpstr>Practice</vt:lpstr>
      <vt:lpstr>PowerPoint-Präsentation</vt:lpstr>
      <vt:lpstr>Practice (alternatives)</vt:lpstr>
      <vt:lpstr>Conformance declaration</vt:lpstr>
      <vt:lpstr>Practise</vt:lpstr>
      <vt:lpstr>Collections</vt:lpstr>
      <vt:lpstr>Practice</vt:lpstr>
      <vt:lpstr>API definition</vt:lpstr>
      <vt:lpstr>Features (items)</vt:lpstr>
      <vt:lpstr>Practice</vt:lpstr>
      <vt:lpstr>Implement your server</vt:lpstr>
      <vt:lpstr>Rules - Design Principles</vt:lpstr>
      <vt:lpstr>Swagger</vt:lpstr>
      <vt:lpstr>Open Source Implementations</vt:lpstr>
      <vt:lpstr>Open Source Implementations</vt:lpstr>
      <vt:lpstr>Summary</vt:lpstr>
      <vt:lpstr>PowerPoint-Präsentation</vt:lpstr>
      <vt:lpstr>References</vt:lpstr>
      <vt:lpstr>Your Take-Away: Acronyms used</vt:lpstr>
    </vt:vector>
  </TitlesOfParts>
  <Company>HFT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Petra Dabelstein</dc:creator>
  <cp:lastModifiedBy>FJ Behr</cp:lastModifiedBy>
  <cp:revision>91</cp:revision>
  <cp:lastPrinted>2018-08-16T09:26:51Z</cp:lastPrinted>
  <dcterms:created xsi:type="dcterms:W3CDTF">2018-07-20T08:19:36Z</dcterms:created>
  <dcterms:modified xsi:type="dcterms:W3CDTF">2023-04-24T17:41:25Z</dcterms:modified>
</cp:coreProperties>
</file>